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AD"/>
    <a:srgbClr val="7C7E7F"/>
    <a:srgbClr val="1295D8"/>
    <a:srgbClr val="8F9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/>
    <p:restoredTop sz="94625"/>
  </p:normalViewPr>
  <p:slideViewPr>
    <p:cSldViewPr snapToGrid="0" snapToObjects="1" showGuides="1">
      <p:cViewPr varScale="1">
        <p:scale>
          <a:sx n="75" d="100"/>
          <a:sy n="75" d="100"/>
        </p:scale>
        <p:origin x="2880" y="66"/>
      </p:cViewPr>
      <p:guideLst>
        <p:guide orient="horz" pos="3168"/>
        <p:guide pos="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F6C29-D4A6-8843-87DB-A571BD8E859E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934B5-6B3B-BD47-8C7A-B8D70E729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4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934B5-6B3B-BD47-8C7A-B8D70E7294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934B5-6B3B-BD47-8C7A-B8D70E7294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3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D1DC-4373-DF40-9B8B-501BBA75ACE4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DCC4-B081-3749-8773-DAF3A2195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D1DC-4373-DF40-9B8B-501BBA75ACE4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DCC4-B081-3749-8773-DAF3A2195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D1DC-4373-DF40-9B8B-501BBA75ACE4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DCC4-B081-3749-8773-DAF3A2195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D1DC-4373-DF40-9B8B-501BBA75ACE4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DCC4-B081-3749-8773-DAF3A2195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D1DC-4373-DF40-9B8B-501BBA75ACE4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DCC4-B081-3749-8773-DAF3A2195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D1DC-4373-DF40-9B8B-501BBA75ACE4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DCC4-B081-3749-8773-DAF3A2195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D1DC-4373-DF40-9B8B-501BBA75ACE4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DCC4-B081-3749-8773-DAF3A2195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D1DC-4373-DF40-9B8B-501BBA75ACE4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DCC4-B081-3749-8773-DAF3A2195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D1DC-4373-DF40-9B8B-501BBA75ACE4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DCC4-B081-3749-8773-DAF3A2195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D1DC-4373-DF40-9B8B-501BBA75ACE4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DCC4-B081-3749-8773-DAF3A2195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D1DC-4373-DF40-9B8B-501BBA75ACE4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DCC4-B081-3749-8773-DAF3A2195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1D1DC-4373-DF40-9B8B-501BBA75ACE4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1DCC4-B081-3749-8773-DAF3A2195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bit.ly/UCGHIonlinecours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it.ly/CrossCampusPorta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://bit.ly/UCGHIonlinecourses" TargetMode="External"/><Relationship Id="rId4" Type="http://schemas.openxmlformats.org/officeDocument/2006/relationships/hyperlink" Target="http://bit.ly/CrossCampusPort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3"/>
            <a:ext cx="7772400" cy="3656047"/>
          </a:xfrm>
          <a:prstGeom prst="rect">
            <a:avLst/>
          </a:prstGeom>
        </p:spPr>
      </p:pic>
      <p:sp>
        <p:nvSpPr>
          <p:cNvPr id="8" name="Text Box 4"/>
          <p:cNvSpPr txBox="1"/>
          <p:nvPr/>
        </p:nvSpPr>
        <p:spPr>
          <a:xfrm>
            <a:off x="143276" y="2702015"/>
            <a:ext cx="1776965" cy="6854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endParaRPr lang="en-US" sz="4300" b="1" dirty="0">
              <a:solidFill>
                <a:schemeClr val="bg1"/>
              </a:solidFill>
              <a:effectLst/>
              <a:latin typeface="Arial" charset="0"/>
              <a:ea typeface="ＭＳ 明朝" charset="-128"/>
              <a:cs typeface="KievitOffcPro-Med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9261" y="5064573"/>
            <a:ext cx="4530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6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Learn the fundamental concepts and complex issues of global health</a:t>
            </a:r>
            <a:endParaRPr lang="en-US" sz="800" dirty="0" smtClean="0"/>
          </a:p>
          <a:p>
            <a:pPr marL="285750" indent="-285750">
              <a:lnSpc>
                <a:spcPts val="2360"/>
              </a:lnSpc>
              <a:buFont typeface="Arial" panose="020B0604020202020204" pitchFamily="34" charset="0"/>
              <a:buChar char="•"/>
            </a:pPr>
            <a:r>
              <a:rPr lang="en-US" dirty="0"/>
              <a:t>G</a:t>
            </a:r>
            <a:r>
              <a:rPr lang="en-US" dirty="0" smtClean="0"/>
              <a:t>et inspired to explore and contribute to this growing discipline</a:t>
            </a:r>
          </a:p>
          <a:p>
            <a:pPr marL="285750" indent="-285750">
              <a:lnSpc>
                <a:spcPts val="236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Choose from 6+ courses on a variety of global health topics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3664" y="3920835"/>
            <a:ext cx="5322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</a:pPr>
            <a:r>
              <a:rPr lang="en-US" b="1" dirty="0" smtClean="0">
                <a:solidFill>
                  <a:srgbClr val="00A3AD"/>
                </a:solidFill>
              </a:rPr>
              <a:t>The UC Global Health Institute and its faculty partners offer a suite of online global health courses open to all University of California students. </a:t>
            </a:r>
            <a:endParaRPr lang="en-US" b="1" dirty="0">
              <a:solidFill>
                <a:srgbClr val="00A3A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241" y="8288678"/>
            <a:ext cx="13716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5790" y="7237571"/>
            <a:ext cx="2713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A3AD"/>
                </a:solidFill>
              </a:rPr>
              <a:t>REGISTRATION</a:t>
            </a:r>
            <a:endParaRPr lang="en-US" sz="1400" b="1" dirty="0">
              <a:solidFill>
                <a:srgbClr val="00A3A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40" y="8974478"/>
            <a:ext cx="2588753" cy="654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214089"/>
            <a:ext cx="4305300" cy="530225"/>
          </a:xfrm>
          <a:prstGeom prst="rect">
            <a:avLst/>
          </a:prstGeom>
          <a:solidFill>
            <a:srgbClr val="00A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4"/>
          <p:cNvSpPr txBox="1"/>
          <p:nvPr/>
        </p:nvSpPr>
        <p:spPr>
          <a:xfrm>
            <a:off x="143276" y="462734"/>
            <a:ext cx="7645920" cy="235220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</a:pPr>
            <a:r>
              <a:rPr lang="en-US" sz="3600" b="1" dirty="0" smtClean="0">
                <a:solidFill>
                  <a:schemeClr val="bg1"/>
                </a:solidFill>
                <a:effectLst/>
                <a:latin typeface="Arial" charset="0"/>
                <a:ea typeface="ＭＳ 明朝" charset="-128"/>
                <a:cs typeface="KievitOffcPro-Medi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/>
                <a:latin typeface="Arial" charset="0"/>
                <a:ea typeface="ＭＳ 明朝" charset="-128"/>
                <a:cs typeface="KievitOffcPro-Medi" charset="0"/>
              </a:rPr>
            </a:br>
            <a:endParaRPr lang="en-US" sz="3600" b="1" dirty="0" smtClean="0">
              <a:solidFill>
                <a:schemeClr val="bg1"/>
              </a:solidFill>
              <a:effectLst/>
              <a:latin typeface="Arial" charset="0"/>
              <a:ea typeface="ＭＳ 明朝" charset="-128"/>
              <a:cs typeface="KievitOffcPro-Medi" charset="0"/>
            </a:endParaRPr>
          </a:p>
          <a:p>
            <a:pPr>
              <a:lnSpc>
                <a:spcPct val="105000"/>
              </a:lnSpc>
            </a:pPr>
            <a:endParaRPr lang="en-US" sz="3600" b="1" dirty="0">
              <a:solidFill>
                <a:schemeClr val="bg1"/>
              </a:solidFill>
              <a:latin typeface="Arial" charset="0"/>
              <a:ea typeface="ＭＳ 明朝" charset="-128"/>
              <a:cs typeface="KievitOffcPro-Medi" charset="0"/>
            </a:endParaRPr>
          </a:p>
          <a:p>
            <a:pPr>
              <a:lnSpc>
                <a:spcPct val="105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明朝" charset="-128"/>
                <a:cs typeface="KievitOffcPro-Medi" charset="0"/>
              </a:rPr>
              <a:t>Register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明朝" charset="-128"/>
                <a:cs typeface="KievitOffcPro-Medi" charset="0"/>
              </a:rPr>
              <a:t>for online</a:t>
            </a:r>
            <a:endParaRPr lang="en-US" sz="3600" b="1" dirty="0">
              <a:solidFill>
                <a:schemeClr val="bg1"/>
              </a:solidFill>
              <a:effectLst/>
              <a:latin typeface="Arial" charset="0"/>
              <a:ea typeface="ＭＳ 明朝" charset="-128"/>
              <a:cs typeface="KievitOffcPro-Medi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814943"/>
            <a:ext cx="4959396" cy="530225"/>
          </a:xfrm>
          <a:prstGeom prst="rect">
            <a:avLst/>
          </a:prstGeom>
          <a:solidFill>
            <a:srgbClr val="00A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 health courses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790" y="7457129"/>
            <a:ext cx="5032479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dirty="0"/>
              <a:t>Register for UC Global Health Institute courses and earn credit from </a:t>
            </a:r>
            <a:r>
              <a:rPr lang="en-US" sz="1400" dirty="0" smtClean="0"/>
              <a:t>your </a:t>
            </a:r>
            <a:r>
              <a:rPr lang="en-US" sz="1400" dirty="0"/>
              <a:t>home campus through the UC cross-campus </a:t>
            </a:r>
            <a:r>
              <a:rPr lang="en-US" sz="1400" dirty="0" smtClean="0"/>
              <a:t>enrollment portal</a:t>
            </a:r>
            <a:r>
              <a:rPr lang="en-US" sz="1400" dirty="0"/>
              <a:t>: </a:t>
            </a:r>
            <a:r>
              <a:rPr lang="en-US" sz="1400" dirty="0" smtClean="0">
                <a:hlinkClick r:id="rId6"/>
              </a:rPr>
              <a:t>bit.ly/CrossCampusPortal</a:t>
            </a:r>
            <a:r>
              <a:rPr lang="en-US" sz="1400" dirty="0" smtClean="0"/>
              <a:t>. If </a:t>
            </a:r>
            <a:r>
              <a:rPr lang="en-US" sz="1400" dirty="0"/>
              <a:t>your campus hosts the course, enroll through your campus registrar.</a:t>
            </a:r>
          </a:p>
          <a:p>
            <a:r>
              <a:rPr lang="en-US" sz="1400" b="1" dirty="0" smtClean="0">
                <a:solidFill>
                  <a:srgbClr val="00A3AD"/>
                </a:solidFill>
              </a:rPr>
              <a:t>Learn more:</a:t>
            </a:r>
            <a:r>
              <a:rPr lang="en-US" sz="1400" dirty="0" smtClean="0"/>
              <a:t> </a:t>
            </a:r>
            <a:r>
              <a:rPr lang="en-US" sz="1400" dirty="0" smtClean="0">
                <a:solidFill>
                  <a:srgbClr val="00A3AD"/>
                </a:solidFill>
                <a:hlinkClick r:id="rId7"/>
              </a:rPr>
              <a:t>bit.ly/UCGHIonlinecourses</a:t>
            </a:r>
            <a:r>
              <a:rPr lang="en-US" sz="1400" dirty="0">
                <a:solidFill>
                  <a:srgbClr val="00A3AD"/>
                </a:solidFill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0623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7772400" cy="4343399"/>
          </a:xfrm>
          <a:prstGeom prst="rect">
            <a:avLst/>
          </a:prstGeom>
        </p:spPr>
      </p:pic>
      <p:sp>
        <p:nvSpPr>
          <p:cNvPr id="8" name="Text Box 4"/>
          <p:cNvSpPr txBox="1"/>
          <p:nvPr/>
        </p:nvSpPr>
        <p:spPr>
          <a:xfrm>
            <a:off x="143276" y="2702015"/>
            <a:ext cx="1776965" cy="6854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endParaRPr lang="en-US" sz="4300" b="1" dirty="0">
              <a:solidFill>
                <a:schemeClr val="bg1"/>
              </a:solidFill>
              <a:effectLst/>
              <a:latin typeface="Arial" charset="0"/>
              <a:ea typeface="ＭＳ 明朝" charset="-128"/>
              <a:cs typeface="KievitOffcPro-Med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983" y="5640040"/>
            <a:ext cx="5032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</a:pPr>
            <a:r>
              <a:rPr lang="en-US" dirty="0" smtClean="0"/>
              <a:t>Choose from 6+ courses on a variety of global health topics and learn the foundational concepts and complex issues of this growing discipline.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5790" y="7231059"/>
            <a:ext cx="5032479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dirty="0"/>
              <a:t>Register for UC Global Health Institute courses and earn credit from </a:t>
            </a:r>
            <a:r>
              <a:rPr lang="en-US" sz="1400" dirty="0" smtClean="0"/>
              <a:t>your </a:t>
            </a:r>
            <a:r>
              <a:rPr lang="en-US" sz="1400" dirty="0"/>
              <a:t>home campus through the UC cross-campus </a:t>
            </a:r>
            <a:r>
              <a:rPr lang="en-US" sz="1400" dirty="0" smtClean="0"/>
              <a:t>enrollment portal</a:t>
            </a:r>
            <a:r>
              <a:rPr lang="en-US" sz="1400" dirty="0"/>
              <a:t>: </a:t>
            </a:r>
            <a:r>
              <a:rPr lang="en-US" sz="1400" dirty="0" smtClean="0">
                <a:hlinkClick r:id="rId4"/>
              </a:rPr>
              <a:t>bit.ly/CrossCampusPortal</a:t>
            </a:r>
            <a:r>
              <a:rPr lang="en-US" sz="1400" dirty="0" smtClean="0"/>
              <a:t>. If </a:t>
            </a:r>
            <a:r>
              <a:rPr lang="en-US" sz="1400" dirty="0"/>
              <a:t>your campus hosts the course, enroll through your campus registrar.</a:t>
            </a:r>
          </a:p>
          <a:p>
            <a:r>
              <a:rPr lang="en-US" sz="1400" b="1" dirty="0" smtClean="0">
                <a:solidFill>
                  <a:srgbClr val="00A3AD"/>
                </a:solidFill>
              </a:rPr>
              <a:t>Learn more:</a:t>
            </a:r>
            <a:r>
              <a:rPr lang="en-US" sz="1400" dirty="0" smtClean="0"/>
              <a:t> </a:t>
            </a:r>
            <a:r>
              <a:rPr lang="en-US" sz="1400" dirty="0" smtClean="0">
                <a:solidFill>
                  <a:srgbClr val="00A3AD"/>
                </a:solidFill>
                <a:hlinkClick r:id="rId5"/>
              </a:rPr>
              <a:t>bit.ly/UCGHIonlinecourses</a:t>
            </a:r>
            <a:r>
              <a:rPr lang="en-US" sz="1400" dirty="0">
                <a:solidFill>
                  <a:srgbClr val="00A3AD"/>
                </a:solidFill>
              </a:rPr>
              <a:t>  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241" y="8288678"/>
            <a:ext cx="13716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5790" y="6988270"/>
            <a:ext cx="2713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A3AD"/>
                </a:solidFill>
              </a:rPr>
              <a:t>REGISTRATION</a:t>
            </a:r>
            <a:endParaRPr lang="en-US" sz="1400" b="1" dirty="0">
              <a:solidFill>
                <a:srgbClr val="00A3A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40" y="8974478"/>
            <a:ext cx="2588753" cy="6543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5790" y="4515807"/>
            <a:ext cx="5322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</a:pPr>
            <a:r>
              <a:rPr lang="en-US" b="1" dirty="0" smtClean="0">
                <a:solidFill>
                  <a:srgbClr val="00A3AD"/>
                </a:solidFill>
              </a:rPr>
              <a:t>The UC Global Health Institute and its faculty partners offer a suite of online global health courses open to all University of California students. </a:t>
            </a:r>
            <a:endParaRPr lang="en-US" b="1" dirty="0">
              <a:solidFill>
                <a:srgbClr val="00A3AD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0655" y="192304"/>
            <a:ext cx="6525755" cy="530225"/>
          </a:xfrm>
          <a:prstGeom prst="rect">
            <a:avLst/>
          </a:prstGeom>
          <a:solidFill>
            <a:srgbClr val="00A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 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lobal health courses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160</Words>
  <Application>Microsoft Office PowerPoint</Application>
  <PresentationFormat>Custom</PresentationFormat>
  <Paragraphs>19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KievitOffcPro-Medi</vt:lpstr>
      <vt:lpstr>ＭＳ 明朝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Kerstin Svendsen</dc:creator>
  <cp:lastModifiedBy>Gibeson, Vanessa</cp:lastModifiedBy>
  <cp:revision>20</cp:revision>
  <dcterms:created xsi:type="dcterms:W3CDTF">2018-08-06T18:39:50Z</dcterms:created>
  <dcterms:modified xsi:type="dcterms:W3CDTF">2018-10-09T22:41:42Z</dcterms:modified>
</cp:coreProperties>
</file>