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6" r:id="rId2"/>
    <p:sldId id="585" r:id="rId3"/>
    <p:sldId id="589" r:id="rId4"/>
    <p:sldId id="587" r:id="rId5"/>
    <p:sldId id="586" r:id="rId6"/>
    <p:sldId id="592" r:id="rId7"/>
    <p:sldId id="866" r:id="rId8"/>
    <p:sldId id="1142" r:id="rId9"/>
    <p:sldId id="263" r:id="rId10"/>
    <p:sldId id="268" r:id="rId11"/>
    <p:sldId id="1145" r:id="rId12"/>
    <p:sldId id="320" r:id="rId13"/>
    <p:sldId id="1146" r:id="rId14"/>
    <p:sldId id="1161" r:id="rId15"/>
    <p:sldId id="1147" r:id="rId16"/>
    <p:sldId id="1160" r:id="rId17"/>
    <p:sldId id="1148" r:id="rId18"/>
    <p:sldId id="321" r:id="rId19"/>
    <p:sldId id="822" r:id="rId20"/>
    <p:sldId id="823" r:id="rId21"/>
    <p:sldId id="1163" r:id="rId22"/>
    <p:sldId id="1154" r:id="rId23"/>
    <p:sldId id="940" r:id="rId24"/>
    <p:sldId id="960" r:id="rId25"/>
    <p:sldId id="791" r:id="rId26"/>
    <p:sldId id="1149" r:id="rId27"/>
    <p:sldId id="1156" r:id="rId28"/>
    <p:sldId id="1144" r:id="rId29"/>
    <p:sldId id="1143" r:id="rId30"/>
    <p:sldId id="1164" r:id="rId31"/>
    <p:sldId id="1150" r:id="rId32"/>
    <p:sldId id="591" r:id="rId33"/>
    <p:sldId id="1152" r:id="rId34"/>
    <p:sldId id="1151" r:id="rId35"/>
    <p:sldId id="1153" r:id="rId36"/>
    <p:sldId id="1165" r:id="rId37"/>
    <p:sldId id="1166" r:id="rId38"/>
    <p:sldId id="1167" r:id="rId39"/>
    <p:sldId id="1168" r:id="rId40"/>
    <p:sldId id="115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5" userDrawn="1">
          <p15:clr>
            <a:srgbClr val="A4A3A4"/>
          </p15:clr>
        </p15:guide>
        <p15:guide id="2" pos="76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9228" autoAdjust="0"/>
  </p:normalViewPr>
  <p:slideViewPr>
    <p:cSldViewPr snapToGrid="0" snapToObjects="1" showGuides="1">
      <p:cViewPr varScale="1">
        <p:scale>
          <a:sx n="102" d="100"/>
          <a:sy n="102" d="100"/>
        </p:scale>
        <p:origin x="488" y="184"/>
      </p:cViewPr>
      <p:guideLst>
        <p:guide orient="horz" pos="3935"/>
        <p:guide pos="767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591C9-4025-9848-9276-1CC518A6FDAD}"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en-US"/>
        </a:p>
      </dgm:t>
    </dgm:pt>
    <dgm:pt modelId="{AC7BFD5D-13E7-A043-982B-BF3D13F7D928}">
      <dgm:prSet phldrT="[Text]" custT="1"/>
      <dgm:spPr/>
      <dgm:t>
        <a:bodyPr/>
        <a:lstStyle/>
        <a:p>
          <a:r>
            <a:rPr lang="en-US" sz="2000" b="1" dirty="0"/>
            <a:t>2014</a:t>
          </a:r>
        </a:p>
        <a:p>
          <a:r>
            <a:rPr lang="en-US" sz="2000" dirty="0" err="1"/>
            <a:t>GloCal</a:t>
          </a:r>
          <a:r>
            <a:rPr lang="en-US" sz="2000" dirty="0"/>
            <a:t> Fellowship</a:t>
          </a:r>
        </a:p>
      </dgm:t>
    </dgm:pt>
    <dgm:pt modelId="{C963477A-6D12-C646-9C07-4CDDB12751DD}" type="parTrans" cxnId="{729B4628-6508-674A-BEB8-206EDF78772E}">
      <dgm:prSet/>
      <dgm:spPr/>
      <dgm:t>
        <a:bodyPr/>
        <a:lstStyle/>
        <a:p>
          <a:endParaRPr lang="en-US"/>
        </a:p>
      </dgm:t>
    </dgm:pt>
    <dgm:pt modelId="{0B727791-B671-0B46-9BEB-69E2066B65D6}" type="sibTrans" cxnId="{729B4628-6508-674A-BEB8-206EDF78772E}">
      <dgm:prSet/>
      <dgm:spPr/>
      <dgm:t>
        <a:bodyPr/>
        <a:lstStyle/>
        <a:p>
          <a:endParaRPr lang="en-US"/>
        </a:p>
      </dgm:t>
    </dgm:pt>
    <dgm:pt modelId="{407A4C65-434E-6B42-B334-6AEFEFD14D89}">
      <dgm:prSet phldrT="[Text]" custT="1"/>
      <dgm:spPr/>
      <dgm:t>
        <a:bodyPr/>
        <a:lstStyle/>
        <a:p>
          <a:r>
            <a:rPr lang="en-US" sz="2000" b="1" dirty="0"/>
            <a:t>2016</a:t>
          </a:r>
        </a:p>
        <a:p>
          <a:r>
            <a:rPr lang="en-US" sz="2000" dirty="0"/>
            <a:t>Fogarty R21 in China</a:t>
          </a:r>
        </a:p>
      </dgm:t>
    </dgm:pt>
    <dgm:pt modelId="{961835CE-FD17-8D4F-BB11-81A5D2AE8141}" type="parTrans" cxnId="{7C99F97B-A37F-3043-95B0-8615E34F01BB}">
      <dgm:prSet/>
      <dgm:spPr/>
      <dgm:t>
        <a:bodyPr/>
        <a:lstStyle/>
        <a:p>
          <a:endParaRPr lang="en-US"/>
        </a:p>
      </dgm:t>
    </dgm:pt>
    <dgm:pt modelId="{6DEB67BD-DE96-F743-9D92-A1ED5EB05837}" type="sibTrans" cxnId="{7C99F97B-A37F-3043-95B0-8615E34F01BB}">
      <dgm:prSet/>
      <dgm:spPr/>
      <dgm:t>
        <a:bodyPr/>
        <a:lstStyle/>
        <a:p>
          <a:endParaRPr lang="en-US"/>
        </a:p>
      </dgm:t>
    </dgm:pt>
    <dgm:pt modelId="{676AA2FD-E13F-C745-B6AD-628DBFC15BCE}">
      <dgm:prSet phldrT="[Text]" custT="1"/>
      <dgm:spPr/>
      <dgm:t>
        <a:bodyPr/>
        <a:lstStyle/>
        <a:p>
          <a:r>
            <a:rPr lang="en-US" sz="2000" b="1" dirty="0"/>
            <a:t>2017</a:t>
          </a:r>
        </a:p>
        <a:p>
          <a:r>
            <a:rPr lang="en-US" sz="2000" dirty="0"/>
            <a:t>NINDS K23</a:t>
          </a:r>
        </a:p>
      </dgm:t>
    </dgm:pt>
    <dgm:pt modelId="{CABB8F95-F3F1-B245-A722-B5559C78E53D}" type="parTrans" cxnId="{EF6AC9D9-6180-1B43-BD53-0915E6435C88}">
      <dgm:prSet/>
      <dgm:spPr/>
      <dgm:t>
        <a:bodyPr/>
        <a:lstStyle/>
        <a:p>
          <a:endParaRPr lang="en-US"/>
        </a:p>
      </dgm:t>
    </dgm:pt>
    <dgm:pt modelId="{FD52F3A6-FC28-8A4E-812A-29299CDA83BE}" type="sibTrans" cxnId="{EF6AC9D9-6180-1B43-BD53-0915E6435C88}">
      <dgm:prSet/>
      <dgm:spPr/>
      <dgm:t>
        <a:bodyPr/>
        <a:lstStyle/>
        <a:p>
          <a:endParaRPr lang="en-US"/>
        </a:p>
      </dgm:t>
    </dgm:pt>
    <dgm:pt modelId="{1B5D8459-3B6E-8B42-A6FC-AA9CFC032DB7}">
      <dgm:prSet/>
      <dgm:spPr/>
      <dgm:t>
        <a:bodyPr/>
        <a:lstStyle/>
        <a:p>
          <a:endParaRPr lang="en-US" dirty="0"/>
        </a:p>
      </dgm:t>
    </dgm:pt>
    <dgm:pt modelId="{D6602AC7-1516-2B41-B68F-8BBB7632E0D0}" type="parTrans" cxnId="{BB792CFB-3B54-3D46-86F1-B8126870C939}">
      <dgm:prSet/>
      <dgm:spPr/>
      <dgm:t>
        <a:bodyPr/>
        <a:lstStyle/>
        <a:p>
          <a:endParaRPr lang="en-US"/>
        </a:p>
      </dgm:t>
    </dgm:pt>
    <dgm:pt modelId="{35BEF19C-A998-0943-B939-53504E60A991}" type="sibTrans" cxnId="{BB792CFB-3B54-3D46-86F1-B8126870C939}">
      <dgm:prSet/>
      <dgm:spPr/>
      <dgm:t>
        <a:bodyPr/>
        <a:lstStyle/>
        <a:p>
          <a:endParaRPr lang="en-US"/>
        </a:p>
      </dgm:t>
    </dgm:pt>
    <dgm:pt modelId="{3908F47B-9FAB-C946-BFB5-BDDCCC58A603}">
      <dgm:prSet custT="1"/>
      <dgm:spPr/>
      <dgm:t>
        <a:bodyPr/>
        <a:lstStyle/>
        <a:p>
          <a:r>
            <a:rPr lang="en-US" sz="2000" b="1" dirty="0"/>
            <a:t>2018</a:t>
          </a:r>
        </a:p>
        <a:p>
          <a:r>
            <a:rPr lang="en-US" sz="2000" dirty="0"/>
            <a:t>Fogarty R21 in Uganda</a:t>
          </a:r>
        </a:p>
      </dgm:t>
    </dgm:pt>
    <dgm:pt modelId="{BB9CC06E-47D7-8849-87DB-3AD57901F3D7}" type="parTrans" cxnId="{FE76CE6A-233F-2E47-BE87-37023621710F}">
      <dgm:prSet/>
      <dgm:spPr/>
      <dgm:t>
        <a:bodyPr/>
        <a:lstStyle/>
        <a:p>
          <a:endParaRPr lang="en-US"/>
        </a:p>
      </dgm:t>
    </dgm:pt>
    <dgm:pt modelId="{193105B1-ADDA-234C-B148-309FA13C684A}" type="sibTrans" cxnId="{FE76CE6A-233F-2E47-BE87-37023621710F}">
      <dgm:prSet/>
      <dgm:spPr/>
      <dgm:t>
        <a:bodyPr/>
        <a:lstStyle/>
        <a:p>
          <a:endParaRPr lang="en-US"/>
        </a:p>
      </dgm:t>
    </dgm:pt>
    <dgm:pt modelId="{6EA5E248-650E-344F-87BA-385BFADA9FBD}" type="pres">
      <dgm:prSet presAssocID="{D0B591C9-4025-9848-9276-1CC518A6FDAD}" presName="Name0" presStyleCnt="0">
        <dgm:presLayoutVars>
          <dgm:dir/>
          <dgm:resizeHandles val="exact"/>
        </dgm:presLayoutVars>
      </dgm:prSet>
      <dgm:spPr/>
    </dgm:pt>
    <dgm:pt modelId="{57F0A55C-8C55-984C-8B8A-8790E1A75D1B}" type="pres">
      <dgm:prSet presAssocID="{D0B591C9-4025-9848-9276-1CC518A6FDAD}" presName="arrow" presStyleLbl="bgShp" presStyleIdx="0" presStyleCnt="1"/>
      <dgm:spPr/>
    </dgm:pt>
    <dgm:pt modelId="{F8250C50-F7EC-E442-971E-EB7CB908DF59}" type="pres">
      <dgm:prSet presAssocID="{D0B591C9-4025-9848-9276-1CC518A6FDAD}" presName="points" presStyleCnt="0"/>
      <dgm:spPr/>
    </dgm:pt>
    <dgm:pt modelId="{E79969C4-55BF-984E-AF61-62969D06650D}" type="pres">
      <dgm:prSet presAssocID="{AC7BFD5D-13E7-A043-982B-BF3D13F7D928}" presName="compositeA" presStyleCnt="0"/>
      <dgm:spPr/>
    </dgm:pt>
    <dgm:pt modelId="{A281F40E-BFA7-044B-A6AF-E6A639FC6787}" type="pres">
      <dgm:prSet presAssocID="{AC7BFD5D-13E7-A043-982B-BF3D13F7D928}" presName="textA" presStyleLbl="revTx" presStyleIdx="0" presStyleCnt="5" custLinFactNeighborX="62050" custLinFactNeighborY="-6250">
        <dgm:presLayoutVars>
          <dgm:bulletEnabled val="1"/>
        </dgm:presLayoutVars>
      </dgm:prSet>
      <dgm:spPr/>
    </dgm:pt>
    <dgm:pt modelId="{2E3755DC-70A0-3D40-9ABB-E8514B1F2D44}" type="pres">
      <dgm:prSet presAssocID="{AC7BFD5D-13E7-A043-982B-BF3D13F7D928}" presName="circleA" presStyleLbl="node1" presStyleIdx="0" presStyleCnt="5" custLinFactX="100000" custLinFactNeighborX="151804" custLinFactNeighborY="0"/>
      <dgm:spPr>
        <a:ln w="26424"/>
      </dgm:spPr>
    </dgm:pt>
    <dgm:pt modelId="{8E7800B1-5EA4-0B41-9E4E-4CC459B2299A}" type="pres">
      <dgm:prSet presAssocID="{AC7BFD5D-13E7-A043-982B-BF3D13F7D928}" presName="spaceA" presStyleCnt="0"/>
      <dgm:spPr/>
    </dgm:pt>
    <dgm:pt modelId="{AD428CD3-ADE6-C64E-B1B5-46DF0BA5A181}" type="pres">
      <dgm:prSet presAssocID="{0B727791-B671-0B46-9BEB-69E2066B65D6}" presName="space" presStyleCnt="0"/>
      <dgm:spPr/>
    </dgm:pt>
    <dgm:pt modelId="{03ADEAE8-EBE9-7F4B-9019-AA79E91660CA}" type="pres">
      <dgm:prSet presAssocID="{1B5D8459-3B6E-8B42-A6FC-AA9CFC032DB7}" presName="compositeB" presStyleCnt="0"/>
      <dgm:spPr/>
    </dgm:pt>
    <dgm:pt modelId="{27FC5772-4AFA-8847-8A15-B6F0FB5186E1}" type="pres">
      <dgm:prSet presAssocID="{1B5D8459-3B6E-8B42-A6FC-AA9CFC032DB7}" presName="textB" presStyleLbl="revTx" presStyleIdx="1" presStyleCnt="5">
        <dgm:presLayoutVars>
          <dgm:bulletEnabled val="1"/>
        </dgm:presLayoutVars>
      </dgm:prSet>
      <dgm:spPr/>
    </dgm:pt>
    <dgm:pt modelId="{3B5039E7-FEEA-AD42-AE13-5D5B410983E4}" type="pres">
      <dgm:prSet presAssocID="{1B5D8459-3B6E-8B42-A6FC-AA9CFC032DB7}" presName="circleB" presStyleLbl="node1" presStyleIdx="1" presStyleCnt="5" custLinFactX="13730" custLinFactNeighborX="100000" custLinFactNeighborY="3074"/>
      <dgm:spPr>
        <a:ln>
          <a:solidFill>
            <a:schemeClr val="tx1"/>
          </a:solidFill>
        </a:ln>
      </dgm:spPr>
    </dgm:pt>
    <dgm:pt modelId="{69AB0643-F8E3-C640-9D79-469BBBC6D928}" type="pres">
      <dgm:prSet presAssocID="{1B5D8459-3B6E-8B42-A6FC-AA9CFC032DB7}" presName="spaceB" presStyleCnt="0"/>
      <dgm:spPr/>
    </dgm:pt>
    <dgm:pt modelId="{C3623847-A126-FD47-9881-D0429A5EFB1F}" type="pres">
      <dgm:prSet presAssocID="{35BEF19C-A998-0943-B939-53504E60A991}" presName="space" presStyleCnt="0"/>
      <dgm:spPr/>
    </dgm:pt>
    <dgm:pt modelId="{5AF9D48D-22E6-4C45-BD07-92A0E374DB51}" type="pres">
      <dgm:prSet presAssocID="{407A4C65-434E-6B42-B334-6AEFEFD14D89}" presName="compositeA" presStyleCnt="0"/>
      <dgm:spPr/>
    </dgm:pt>
    <dgm:pt modelId="{5128A65E-CECA-FE45-86CC-F263095E6AA7}" type="pres">
      <dgm:prSet presAssocID="{407A4C65-434E-6B42-B334-6AEFEFD14D89}" presName="textA" presStyleLbl="revTx" presStyleIdx="2" presStyleCnt="5" custLinFactNeighborX="16978" custLinFactNeighborY="-1620">
        <dgm:presLayoutVars>
          <dgm:bulletEnabled val="1"/>
        </dgm:presLayoutVars>
      </dgm:prSet>
      <dgm:spPr/>
    </dgm:pt>
    <dgm:pt modelId="{B31B05BA-1268-964E-AEDB-331C30E81B74}" type="pres">
      <dgm:prSet presAssocID="{407A4C65-434E-6B42-B334-6AEFEFD14D89}" presName="circleA" presStyleLbl="node1" presStyleIdx="2" presStyleCnt="5" custLinFactNeighborX="62500"/>
      <dgm:spPr>
        <a:ln>
          <a:solidFill>
            <a:schemeClr val="tx1"/>
          </a:solidFill>
        </a:ln>
      </dgm:spPr>
    </dgm:pt>
    <dgm:pt modelId="{FB9B01C8-06D6-8347-A1A3-D15F7D0BA83F}" type="pres">
      <dgm:prSet presAssocID="{407A4C65-434E-6B42-B334-6AEFEFD14D89}" presName="spaceA" presStyleCnt="0"/>
      <dgm:spPr/>
    </dgm:pt>
    <dgm:pt modelId="{28290100-A711-9047-B543-383B8281665E}" type="pres">
      <dgm:prSet presAssocID="{6DEB67BD-DE96-F743-9D92-A1ED5EB05837}" presName="space" presStyleCnt="0"/>
      <dgm:spPr/>
    </dgm:pt>
    <dgm:pt modelId="{D3DE1AAD-F307-EE4C-AA8E-5DD6A3DC33F4}" type="pres">
      <dgm:prSet presAssocID="{676AA2FD-E13F-C745-B6AD-628DBFC15BCE}" presName="compositeB" presStyleCnt="0"/>
      <dgm:spPr/>
    </dgm:pt>
    <dgm:pt modelId="{7D1D3F5E-2CC7-9444-A37C-057D78FA20E0}" type="pres">
      <dgm:prSet presAssocID="{676AA2FD-E13F-C745-B6AD-628DBFC15BCE}" presName="textB" presStyleLbl="revTx" presStyleIdx="3" presStyleCnt="5" custLinFactNeighborX="-26086" custLinFactNeighborY="19531">
        <dgm:presLayoutVars>
          <dgm:bulletEnabled val="1"/>
        </dgm:presLayoutVars>
      </dgm:prSet>
      <dgm:spPr/>
    </dgm:pt>
    <dgm:pt modelId="{965394CC-0669-D246-BC25-B88CF2A44A71}" type="pres">
      <dgm:prSet presAssocID="{676AA2FD-E13F-C745-B6AD-628DBFC15BCE}" presName="circleB" presStyleLbl="node1" presStyleIdx="3" presStyleCnt="5" custLinFactX="-7582" custLinFactNeighborX="-100000"/>
      <dgm:spPr>
        <a:ln>
          <a:solidFill>
            <a:schemeClr val="tx1"/>
          </a:solidFill>
        </a:ln>
      </dgm:spPr>
    </dgm:pt>
    <dgm:pt modelId="{9D7D722F-D2D1-F44E-9BB3-6FFB664D2CE5}" type="pres">
      <dgm:prSet presAssocID="{676AA2FD-E13F-C745-B6AD-628DBFC15BCE}" presName="spaceB" presStyleCnt="0"/>
      <dgm:spPr/>
    </dgm:pt>
    <dgm:pt modelId="{ED0B9AC0-7DB8-9C44-8E32-DFDFA8C3BFD2}" type="pres">
      <dgm:prSet presAssocID="{FD52F3A6-FC28-8A4E-812A-29299CDA83BE}" presName="space" presStyleCnt="0"/>
      <dgm:spPr/>
    </dgm:pt>
    <dgm:pt modelId="{CA2E9D66-C4D1-A247-B4D5-02F11B6BD730}" type="pres">
      <dgm:prSet presAssocID="{3908F47B-9FAB-C946-BFB5-BDDCCC58A603}" presName="compositeA" presStyleCnt="0"/>
      <dgm:spPr/>
    </dgm:pt>
    <dgm:pt modelId="{B7139A93-A88A-454F-81E7-D8BCBC8F6070}" type="pres">
      <dgm:prSet presAssocID="{3908F47B-9FAB-C946-BFB5-BDDCCC58A603}" presName="textA" presStyleLbl="revTx" presStyleIdx="4" presStyleCnt="5" custLinFactNeighborX="-76015" custLinFactNeighborY="-3906">
        <dgm:presLayoutVars>
          <dgm:bulletEnabled val="1"/>
        </dgm:presLayoutVars>
      </dgm:prSet>
      <dgm:spPr/>
    </dgm:pt>
    <dgm:pt modelId="{D92FB02E-501F-BC49-8802-0D16DE8EEC04}" type="pres">
      <dgm:prSet presAssocID="{3908F47B-9FAB-C946-BFB5-BDDCCC58A603}" presName="circleA" presStyleLbl="node1" presStyleIdx="4" presStyleCnt="5" custScaleX="99059" custScaleY="93333" custLinFactX="-800000" custLinFactNeighborX="-841394" custLinFactNeighborY="-1"/>
      <dgm:spPr>
        <a:ln>
          <a:solidFill>
            <a:schemeClr val="tx1"/>
          </a:solidFill>
        </a:ln>
      </dgm:spPr>
    </dgm:pt>
    <dgm:pt modelId="{8E041CE2-0F5E-5440-8392-3F380E66AD61}" type="pres">
      <dgm:prSet presAssocID="{3908F47B-9FAB-C946-BFB5-BDDCCC58A603}" presName="spaceA" presStyleCnt="0"/>
      <dgm:spPr/>
    </dgm:pt>
  </dgm:ptLst>
  <dgm:cxnLst>
    <dgm:cxn modelId="{729B4628-6508-674A-BEB8-206EDF78772E}" srcId="{D0B591C9-4025-9848-9276-1CC518A6FDAD}" destId="{AC7BFD5D-13E7-A043-982B-BF3D13F7D928}" srcOrd="0" destOrd="0" parTransId="{C963477A-6D12-C646-9C07-4CDDB12751DD}" sibTransId="{0B727791-B671-0B46-9BEB-69E2066B65D6}"/>
    <dgm:cxn modelId="{AA758F3B-CC03-364F-93E4-146D88337A9C}" type="presOf" srcId="{D0B591C9-4025-9848-9276-1CC518A6FDAD}" destId="{6EA5E248-650E-344F-87BA-385BFADA9FBD}" srcOrd="0" destOrd="0" presId="urn:microsoft.com/office/officeart/2005/8/layout/hProcess11"/>
    <dgm:cxn modelId="{1C54DE3D-8AA2-2B45-9B08-E0036A27F470}" type="presOf" srcId="{3908F47B-9FAB-C946-BFB5-BDDCCC58A603}" destId="{B7139A93-A88A-454F-81E7-D8BCBC8F6070}" srcOrd="0" destOrd="0" presId="urn:microsoft.com/office/officeart/2005/8/layout/hProcess11"/>
    <dgm:cxn modelId="{FE76CE6A-233F-2E47-BE87-37023621710F}" srcId="{D0B591C9-4025-9848-9276-1CC518A6FDAD}" destId="{3908F47B-9FAB-C946-BFB5-BDDCCC58A603}" srcOrd="4" destOrd="0" parTransId="{BB9CC06E-47D7-8849-87DB-3AD57901F3D7}" sibTransId="{193105B1-ADDA-234C-B148-309FA13C684A}"/>
    <dgm:cxn modelId="{7C99F97B-A37F-3043-95B0-8615E34F01BB}" srcId="{D0B591C9-4025-9848-9276-1CC518A6FDAD}" destId="{407A4C65-434E-6B42-B334-6AEFEFD14D89}" srcOrd="2" destOrd="0" parTransId="{961835CE-FD17-8D4F-BB11-81A5D2AE8141}" sibTransId="{6DEB67BD-DE96-F743-9D92-A1ED5EB05837}"/>
    <dgm:cxn modelId="{B66C529C-E7F5-274D-B187-423191D4D18C}" type="presOf" srcId="{1B5D8459-3B6E-8B42-A6FC-AA9CFC032DB7}" destId="{27FC5772-4AFA-8847-8A15-B6F0FB5186E1}" srcOrd="0" destOrd="0" presId="urn:microsoft.com/office/officeart/2005/8/layout/hProcess11"/>
    <dgm:cxn modelId="{A5A395C5-2A19-1449-A086-CCACB98067AC}" type="presOf" srcId="{676AA2FD-E13F-C745-B6AD-628DBFC15BCE}" destId="{7D1D3F5E-2CC7-9444-A37C-057D78FA20E0}" srcOrd="0" destOrd="0" presId="urn:microsoft.com/office/officeart/2005/8/layout/hProcess11"/>
    <dgm:cxn modelId="{EF6AC9D9-6180-1B43-BD53-0915E6435C88}" srcId="{D0B591C9-4025-9848-9276-1CC518A6FDAD}" destId="{676AA2FD-E13F-C745-B6AD-628DBFC15BCE}" srcOrd="3" destOrd="0" parTransId="{CABB8F95-F3F1-B245-A722-B5559C78E53D}" sibTransId="{FD52F3A6-FC28-8A4E-812A-29299CDA83BE}"/>
    <dgm:cxn modelId="{7C108ADD-F33D-3C48-B515-BF73ECC8985A}" type="presOf" srcId="{407A4C65-434E-6B42-B334-6AEFEFD14D89}" destId="{5128A65E-CECA-FE45-86CC-F263095E6AA7}" srcOrd="0" destOrd="0" presId="urn:microsoft.com/office/officeart/2005/8/layout/hProcess11"/>
    <dgm:cxn modelId="{3A36E5ED-B77E-7446-8190-679B019779F9}" type="presOf" srcId="{AC7BFD5D-13E7-A043-982B-BF3D13F7D928}" destId="{A281F40E-BFA7-044B-A6AF-E6A639FC6787}" srcOrd="0" destOrd="0" presId="urn:microsoft.com/office/officeart/2005/8/layout/hProcess11"/>
    <dgm:cxn modelId="{BB792CFB-3B54-3D46-86F1-B8126870C939}" srcId="{D0B591C9-4025-9848-9276-1CC518A6FDAD}" destId="{1B5D8459-3B6E-8B42-A6FC-AA9CFC032DB7}" srcOrd="1" destOrd="0" parTransId="{D6602AC7-1516-2B41-B68F-8BBB7632E0D0}" sibTransId="{35BEF19C-A998-0943-B939-53504E60A991}"/>
    <dgm:cxn modelId="{FA516D01-05A2-B340-B598-A2DD40362EDE}" type="presParOf" srcId="{6EA5E248-650E-344F-87BA-385BFADA9FBD}" destId="{57F0A55C-8C55-984C-8B8A-8790E1A75D1B}" srcOrd="0" destOrd="0" presId="urn:microsoft.com/office/officeart/2005/8/layout/hProcess11"/>
    <dgm:cxn modelId="{FB10AAB6-4650-BA4A-8BBC-38CB30C63EAA}" type="presParOf" srcId="{6EA5E248-650E-344F-87BA-385BFADA9FBD}" destId="{F8250C50-F7EC-E442-971E-EB7CB908DF59}" srcOrd="1" destOrd="0" presId="urn:microsoft.com/office/officeart/2005/8/layout/hProcess11"/>
    <dgm:cxn modelId="{D3BB4040-E8B7-144E-85D0-5A802D99C605}" type="presParOf" srcId="{F8250C50-F7EC-E442-971E-EB7CB908DF59}" destId="{E79969C4-55BF-984E-AF61-62969D06650D}" srcOrd="0" destOrd="0" presId="urn:microsoft.com/office/officeart/2005/8/layout/hProcess11"/>
    <dgm:cxn modelId="{602EE239-54A1-FD49-BFBA-CC689C1C3C2B}" type="presParOf" srcId="{E79969C4-55BF-984E-AF61-62969D06650D}" destId="{A281F40E-BFA7-044B-A6AF-E6A639FC6787}" srcOrd="0" destOrd="0" presId="urn:microsoft.com/office/officeart/2005/8/layout/hProcess11"/>
    <dgm:cxn modelId="{BFC7D037-4455-0845-AD6D-8B3873FE2210}" type="presParOf" srcId="{E79969C4-55BF-984E-AF61-62969D06650D}" destId="{2E3755DC-70A0-3D40-9ABB-E8514B1F2D44}" srcOrd="1" destOrd="0" presId="urn:microsoft.com/office/officeart/2005/8/layout/hProcess11"/>
    <dgm:cxn modelId="{D07813EC-3333-5440-90DE-8AA326CCCC08}" type="presParOf" srcId="{E79969C4-55BF-984E-AF61-62969D06650D}" destId="{8E7800B1-5EA4-0B41-9E4E-4CC459B2299A}" srcOrd="2" destOrd="0" presId="urn:microsoft.com/office/officeart/2005/8/layout/hProcess11"/>
    <dgm:cxn modelId="{C5DD94BF-B3DA-D342-B9AF-E0C34C9973F7}" type="presParOf" srcId="{F8250C50-F7EC-E442-971E-EB7CB908DF59}" destId="{AD428CD3-ADE6-C64E-B1B5-46DF0BA5A181}" srcOrd="1" destOrd="0" presId="urn:microsoft.com/office/officeart/2005/8/layout/hProcess11"/>
    <dgm:cxn modelId="{D5D99B66-3DEC-474F-ADAA-0F0E059828A3}" type="presParOf" srcId="{F8250C50-F7EC-E442-971E-EB7CB908DF59}" destId="{03ADEAE8-EBE9-7F4B-9019-AA79E91660CA}" srcOrd="2" destOrd="0" presId="urn:microsoft.com/office/officeart/2005/8/layout/hProcess11"/>
    <dgm:cxn modelId="{24B79149-3028-4F49-9577-827A6CAC2CA2}" type="presParOf" srcId="{03ADEAE8-EBE9-7F4B-9019-AA79E91660CA}" destId="{27FC5772-4AFA-8847-8A15-B6F0FB5186E1}" srcOrd="0" destOrd="0" presId="urn:microsoft.com/office/officeart/2005/8/layout/hProcess11"/>
    <dgm:cxn modelId="{334F5E5F-EE17-FD42-89BD-65288A3D43CB}" type="presParOf" srcId="{03ADEAE8-EBE9-7F4B-9019-AA79E91660CA}" destId="{3B5039E7-FEEA-AD42-AE13-5D5B410983E4}" srcOrd="1" destOrd="0" presId="urn:microsoft.com/office/officeart/2005/8/layout/hProcess11"/>
    <dgm:cxn modelId="{03BD2123-172E-3643-B239-17A76CD6FEF5}" type="presParOf" srcId="{03ADEAE8-EBE9-7F4B-9019-AA79E91660CA}" destId="{69AB0643-F8E3-C640-9D79-469BBBC6D928}" srcOrd="2" destOrd="0" presId="urn:microsoft.com/office/officeart/2005/8/layout/hProcess11"/>
    <dgm:cxn modelId="{B8149931-AEAF-8F4B-AD54-E6A57ED95CC3}" type="presParOf" srcId="{F8250C50-F7EC-E442-971E-EB7CB908DF59}" destId="{C3623847-A126-FD47-9881-D0429A5EFB1F}" srcOrd="3" destOrd="0" presId="urn:microsoft.com/office/officeart/2005/8/layout/hProcess11"/>
    <dgm:cxn modelId="{43787AD8-2D26-934D-B7C4-610E404F62BF}" type="presParOf" srcId="{F8250C50-F7EC-E442-971E-EB7CB908DF59}" destId="{5AF9D48D-22E6-4C45-BD07-92A0E374DB51}" srcOrd="4" destOrd="0" presId="urn:microsoft.com/office/officeart/2005/8/layout/hProcess11"/>
    <dgm:cxn modelId="{CE759171-610A-3144-A6BA-95E13AD6683F}" type="presParOf" srcId="{5AF9D48D-22E6-4C45-BD07-92A0E374DB51}" destId="{5128A65E-CECA-FE45-86CC-F263095E6AA7}" srcOrd="0" destOrd="0" presId="urn:microsoft.com/office/officeart/2005/8/layout/hProcess11"/>
    <dgm:cxn modelId="{D63984D8-5117-824E-A57A-95692E4E5261}" type="presParOf" srcId="{5AF9D48D-22E6-4C45-BD07-92A0E374DB51}" destId="{B31B05BA-1268-964E-AEDB-331C30E81B74}" srcOrd="1" destOrd="0" presId="urn:microsoft.com/office/officeart/2005/8/layout/hProcess11"/>
    <dgm:cxn modelId="{02D2C8EE-ABCA-B44C-8766-02576F7EB233}" type="presParOf" srcId="{5AF9D48D-22E6-4C45-BD07-92A0E374DB51}" destId="{FB9B01C8-06D6-8347-A1A3-D15F7D0BA83F}" srcOrd="2" destOrd="0" presId="urn:microsoft.com/office/officeart/2005/8/layout/hProcess11"/>
    <dgm:cxn modelId="{D066C5B7-3867-9A4E-8207-8DA6FCBC68CB}" type="presParOf" srcId="{F8250C50-F7EC-E442-971E-EB7CB908DF59}" destId="{28290100-A711-9047-B543-383B8281665E}" srcOrd="5" destOrd="0" presId="urn:microsoft.com/office/officeart/2005/8/layout/hProcess11"/>
    <dgm:cxn modelId="{6C1A92E9-EF3B-3C4B-8D4A-BCB55DEC1233}" type="presParOf" srcId="{F8250C50-F7EC-E442-971E-EB7CB908DF59}" destId="{D3DE1AAD-F307-EE4C-AA8E-5DD6A3DC33F4}" srcOrd="6" destOrd="0" presId="urn:microsoft.com/office/officeart/2005/8/layout/hProcess11"/>
    <dgm:cxn modelId="{7D90E56E-80B3-6945-AAF4-6E6E7C96DF2B}" type="presParOf" srcId="{D3DE1AAD-F307-EE4C-AA8E-5DD6A3DC33F4}" destId="{7D1D3F5E-2CC7-9444-A37C-057D78FA20E0}" srcOrd="0" destOrd="0" presId="urn:microsoft.com/office/officeart/2005/8/layout/hProcess11"/>
    <dgm:cxn modelId="{95C2F666-2739-0D42-BE21-E236AFD341D5}" type="presParOf" srcId="{D3DE1AAD-F307-EE4C-AA8E-5DD6A3DC33F4}" destId="{965394CC-0669-D246-BC25-B88CF2A44A71}" srcOrd="1" destOrd="0" presId="urn:microsoft.com/office/officeart/2005/8/layout/hProcess11"/>
    <dgm:cxn modelId="{2A7D7F35-DE0F-F948-A739-E99E2997D49C}" type="presParOf" srcId="{D3DE1AAD-F307-EE4C-AA8E-5DD6A3DC33F4}" destId="{9D7D722F-D2D1-F44E-9BB3-6FFB664D2CE5}" srcOrd="2" destOrd="0" presId="urn:microsoft.com/office/officeart/2005/8/layout/hProcess11"/>
    <dgm:cxn modelId="{AA8C276D-8362-6546-95E2-51E7607A0D0A}" type="presParOf" srcId="{F8250C50-F7EC-E442-971E-EB7CB908DF59}" destId="{ED0B9AC0-7DB8-9C44-8E32-DFDFA8C3BFD2}" srcOrd="7" destOrd="0" presId="urn:microsoft.com/office/officeart/2005/8/layout/hProcess11"/>
    <dgm:cxn modelId="{0C260588-AFDD-C44D-B119-F1A2C45BB8DD}" type="presParOf" srcId="{F8250C50-F7EC-E442-971E-EB7CB908DF59}" destId="{CA2E9D66-C4D1-A247-B4D5-02F11B6BD730}" srcOrd="8" destOrd="0" presId="urn:microsoft.com/office/officeart/2005/8/layout/hProcess11"/>
    <dgm:cxn modelId="{28700CE2-B30B-1C41-B001-B9D51D928AC5}" type="presParOf" srcId="{CA2E9D66-C4D1-A247-B4D5-02F11B6BD730}" destId="{B7139A93-A88A-454F-81E7-D8BCBC8F6070}" srcOrd="0" destOrd="0" presId="urn:microsoft.com/office/officeart/2005/8/layout/hProcess11"/>
    <dgm:cxn modelId="{151E6A2C-FC91-7E49-9E45-C5D4F447A4CE}" type="presParOf" srcId="{CA2E9D66-C4D1-A247-B4D5-02F11B6BD730}" destId="{D92FB02E-501F-BC49-8802-0D16DE8EEC04}" srcOrd="1" destOrd="0" presId="urn:microsoft.com/office/officeart/2005/8/layout/hProcess11"/>
    <dgm:cxn modelId="{0042756E-480C-6D41-A2B1-AF5CBCB63427}" type="presParOf" srcId="{CA2E9D66-C4D1-A247-B4D5-02F11B6BD730}" destId="{8E041CE2-0F5E-5440-8392-3F380E66AD6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0A55C-8C55-984C-8B8A-8790E1A75D1B}">
      <dsp:nvSpPr>
        <dsp:cNvPr id="0" name=""/>
        <dsp:cNvSpPr/>
      </dsp:nvSpPr>
      <dsp:spPr>
        <a:xfrm>
          <a:off x="0" y="1463040"/>
          <a:ext cx="10972800" cy="195072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81F40E-BFA7-044B-A6AF-E6A639FC6787}">
      <dsp:nvSpPr>
        <dsp:cNvPr id="0" name=""/>
        <dsp:cNvSpPr/>
      </dsp:nvSpPr>
      <dsp:spPr>
        <a:xfrm>
          <a:off x="1181719" y="0"/>
          <a:ext cx="1897469"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kern="1200" dirty="0"/>
            <a:t>2014</a:t>
          </a:r>
        </a:p>
        <a:p>
          <a:pPr marL="0" lvl="0" indent="0" algn="ctr" defTabSz="889000">
            <a:lnSpc>
              <a:spcPct val="90000"/>
            </a:lnSpc>
            <a:spcBef>
              <a:spcPct val="0"/>
            </a:spcBef>
            <a:spcAft>
              <a:spcPct val="35000"/>
            </a:spcAft>
            <a:buNone/>
          </a:pPr>
          <a:r>
            <a:rPr lang="en-US" sz="2000" kern="1200" dirty="0" err="1"/>
            <a:t>GloCal</a:t>
          </a:r>
          <a:r>
            <a:rPr lang="en-US" sz="2000" kern="1200" dirty="0"/>
            <a:t> Fellowship</a:t>
          </a:r>
        </a:p>
      </dsp:txBody>
      <dsp:txXfrm>
        <a:off x="1181719" y="0"/>
        <a:ext cx="1897469" cy="1950720"/>
      </dsp:txXfrm>
    </dsp:sp>
    <dsp:sp modelId="{2E3755DC-70A0-3D40-9ABB-E8514B1F2D44}">
      <dsp:nvSpPr>
        <dsp:cNvPr id="0" name=""/>
        <dsp:cNvSpPr/>
      </dsp:nvSpPr>
      <dsp:spPr>
        <a:xfrm>
          <a:off x="1937232" y="2194560"/>
          <a:ext cx="487680" cy="487680"/>
        </a:xfrm>
        <a:prstGeom prst="ellipse">
          <a:avLst/>
        </a:prstGeom>
        <a:solidFill>
          <a:schemeClr val="accent1">
            <a:hueOff val="0"/>
            <a:satOff val="0"/>
            <a:lumOff val="0"/>
            <a:alphaOff val="0"/>
          </a:schemeClr>
        </a:solidFill>
        <a:ln w="26424"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sp>
    <dsp:sp modelId="{27FC5772-4AFA-8847-8A15-B6F0FB5186E1}">
      <dsp:nvSpPr>
        <dsp:cNvPr id="0" name=""/>
        <dsp:cNvSpPr/>
      </dsp:nvSpPr>
      <dsp:spPr>
        <a:xfrm>
          <a:off x="1996682" y="2926080"/>
          <a:ext cx="1897469"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dirty="0"/>
        </a:p>
      </dsp:txBody>
      <dsp:txXfrm>
        <a:off x="1996682" y="2926080"/>
        <a:ext cx="1897469" cy="1950720"/>
      </dsp:txXfrm>
    </dsp:sp>
    <dsp:sp modelId="{3B5039E7-FEEA-AD42-AE13-5D5B410983E4}">
      <dsp:nvSpPr>
        <dsp:cNvPr id="0" name=""/>
        <dsp:cNvSpPr/>
      </dsp:nvSpPr>
      <dsp:spPr>
        <a:xfrm>
          <a:off x="3256215" y="2209551"/>
          <a:ext cx="487680" cy="487680"/>
        </a:xfrm>
        <a:prstGeom prst="ellipse">
          <a:avLst/>
        </a:prstGeom>
        <a:solidFill>
          <a:schemeClr val="accent1">
            <a:hueOff val="0"/>
            <a:satOff val="0"/>
            <a:lumOff val="0"/>
            <a:alphaOff val="0"/>
          </a:schemeClr>
        </a:solidFill>
        <a:ln w="264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5128A65E-CECA-FE45-86CC-F263095E6AA7}">
      <dsp:nvSpPr>
        <dsp:cNvPr id="0" name=""/>
        <dsp:cNvSpPr/>
      </dsp:nvSpPr>
      <dsp:spPr>
        <a:xfrm>
          <a:off x="4311177" y="0"/>
          <a:ext cx="1897469"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kern="1200" dirty="0"/>
            <a:t>2016</a:t>
          </a:r>
        </a:p>
        <a:p>
          <a:pPr marL="0" lvl="0" indent="0" algn="ctr" defTabSz="889000">
            <a:lnSpc>
              <a:spcPct val="90000"/>
            </a:lnSpc>
            <a:spcBef>
              <a:spcPct val="0"/>
            </a:spcBef>
            <a:spcAft>
              <a:spcPct val="35000"/>
            </a:spcAft>
            <a:buNone/>
          </a:pPr>
          <a:r>
            <a:rPr lang="en-US" sz="2000" kern="1200" dirty="0"/>
            <a:t>Fogarty R21 in China</a:t>
          </a:r>
        </a:p>
      </dsp:txBody>
      <dsp:txXfrm>
        <a:off x="4311177" y="0"/>
        <a:ext cx="1897469" cy="1950720"/>
      </dsp:txXfrm>
    </dsp:sp>
    <dsp:sp modelId="{B31B05BA-1268-964E-AEDB-331C30E81B74}">
      <dsp:nvSpPr>
        <dsp:cNvPr id="0" name=""/>
        <dsp:cNvSpPr/>
      </dsp:nvSpPr>
      <dsp:spPr>
        <a:xfrm>
          <a:off x="4998720" y="2194560"/>
          <a:ext cx="487680" cy="487680"/>
        </a:xfrm>
        <a:prstGeom prst="ellipse">
          <a:avLst/>
        </a:prstGeom>
        <a:solidFill>
          <a:schemeClr val="accent1">
            <a:hueOff val="0"/>
            <a:satOff val="0"/>
            <a:lumOff val="0"/>
            <a:alphaOff val="0"/>
          </a:schemeClr>
        </a:solidFill>
        <a:ln w="264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7D1D3F5E-2CC7-9444-A37C-057D78FA20E0}">
      <dsp:nvSpPr>
        <dsp:cNvPr id="0" name=""/>
        <dsp:cNvSpPr/>
      </dsp:nvSpPr>
      <dsp:spPr>
        <a:xfrm>
          <a:off x="5486394" y="2926080"/>
          <a:ext cx="1897469"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2017</a:t>
          </a:r>
        </a:p>
        <a:p>
          <a:pPr marL="0" lvl="0" indent="0" algn="ctr" defTabSz="889000">
            <a:lnSpc>
              <a:spcPct val="90000"/>
            </a:lnSpc>
            <a:spcBef>
              <a:spcPct val="0"/>
            </a:spcBef>
            <a:spcAft>
              <a:spcPct val="35000"/>
            </a:spcAft>
            <a:buNone/>
          </a:pPr>
          <a:r>
            <a:rPr lang="en-US" sz="2000" kern="1200" dirty="0"/>
            <a:t>NINDS K23</a:t>
          </a:r>
        </a:p>
      </dsp:txBody>
      <dsp:txXfrm>
        <a:off x="5486394" y="2926080"/>
        <a:ext cx="1897469" cy="1950720"/>
      </dsp:txXfrm>
    </dsp:sp>
    <dsp:sp modelId="{965394CC-0669-D246-BC25-B88CF2A44A71}">
      <dsp:nvSpPr>
        <dsp:cNvPr id="0" name=""/>
        <dsp:cNvSpPr/>
      </dsp:nvSpPr>
      <dsp:spPr>
        <a:xfrm>
          <a:off x="6161606" y="2194560"/>
          <a:ext cx="487680" cy="487680"/>
        </a:xfrm>
        <a:prstGeom prst="ellipse">
          <a:avLst/>
        </a:prstGeom>
        <a:solidFill>
          <a:schemeClr val="accent1">
            <a:hueOff val="0"/>
            <a:satOff val="0"/>
            <a:lumOff val="0"/>
            <a:alphaOff val="0"/>
          </a:schemeClr>
        </a:solidFill>
        <a:ln w="264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B7139A93-A88A-454F-81E7-D8BCBC8F6070}">
      <dsp:nvSpPr>
        <dsp:cNvPr id="0" name=""/>
        <dsp:cNvSpPr/>
      </dsp:nvSpPr>
      <dsp:spPr>
        <a:xfrm>
          <a:off x="6531349" y="0"/>
          <a:ext cx="1897469"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kern="1200" dirty="0"/>
            <a:t>2018</a:t>
          </a:r>
        </a:p>
        <a:p>
          <a:pPr marL="0" lvl="0" indent="0" algn="ctr" defTabSz="889000">
            <a:lnSpc>
              <a:spcPct val="90000"/>
            </a:lnSpc>
            <a:spcBef>
              <a:spcPct val="0"/>
            </a:spcBef>
            <a:spcAft>
              <a:spcPct val="35000"/>
            </a:spcAft>
            <a:buNone/>
          </a:pPr>
          <a:r>
            <a:rPr lang="en-US" sz="2000" kern="1200" dirty="0"/>
            <a:t>Fogarty R21 in Uganda</a:t>
          </a:r>
        </a:p>
      </dsp:txBody>
      <dsp:txXfrm>
        <a:off x="6531349" y="0"/>
        <a:ext cx="1897469" cy="1950720"/>
      </dsp:txXfrm>
    </dsp:sp>
    <dsp:sp modelId="{D92FB02E-501F-BC49-8802-0D16DE8EEC04}">
      <dsp:nvSpPr>
        <dsp:cNvPr id="0" name=""/>
        <dsp:cNvSpPr/>
      </dsp:nvSpPr>
      <dsp:spPr>
        <a:xfrm>
          <a:off x="676149" y="2210811"/>
          <a:ext cx="483090" cy="455166"/>
        </a:xfrm>
        <a:prstGeom prst="ellipse">
          <a:avLst/>
        </a:prstGeom>
        <a:solidFill>
          <a:schemeClr val="accent1">
            <a:hueOff val="0"/>
            <a:satOff val="0"/>
            <a:lumOff val="0"/>
            <a:alphaOff val="0"/>
          </a:schemeClr>
        </a:solidFill>
        <a:ln w="264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BD86E-4A55-A147-AC86-B60B8F2CA347}" type="datetimeFigureOut">
              <a:rPr lang="en-US" smtClean="0"/>
              <a:t>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390CF6-D99C-334F-896D-72CC3B955B69}" type="slidenum">
              <a:rPr lang="en-US" smtClean="0"/>
              <a:t>‹#›</a:t>
            </a:fld>
            <a:endParaRPr lang="en-US"/>
          </a:p>
        </p:txBody>
      </p:sp>
    </p:spTree>
    <p:extLst>
      <p:ext uri="{BB962C8B-B14F-4D97-AF65-F5344CB8AC3E}">
        <p14:creationId xmlns:p14="http://schemas.microsoft.com/office/powerpoint/2010/main" val="14878137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90CF6-D99C-334F-896D-72CC3B955B69}" type="slidenum">
              <a:rPr lang="en-US" smtClean="0"/>
              <a:t>1</a:t>
            </a:fld>
            <a:endParaRPr lang="en-US"/>
          </a:p>
        </p:txBody>
      </p:sp>
    </p:spTree>
    <p:extLst>
      <p:ext uri="{BB962C8B-B14F-4D97-AF65-F5344CB8AC3E}">
        <p14:creationId xmlns:p14="http://schemas.microsoft.com/office/powerpoint/2010/main" val="194556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15</a:t>
            </a:fld>
            <a:endParaRPr lang="en-US"/>
          </a:p>
        </p:txBody>
      </p:sp>
    </p:spTree>
    <p:extLst>
      <p:ext uri="{BB962C8B-B14F-4D97-AF65-F5344CB8AC3E}">
        <p14:creationId xmlns:p14="http://schemas.microsoft.com/office/powerpoint/2010/main" val="657435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16</a:t>
            </a:fld>
            <a:endParaRPr lang="en-US"/>
          </a:p>
        </p:txBody>
      </p:sp>
    </p:spTree>
    <p:extLst>
      <p:ext uri="{BB962C8B-B14F-4D97-AF65-F5344CB8AC3E}">
        <p14:creationId xmlns:p14="http://schemas.microsoft.com/office/powerpoint/2010/main" val="94150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17</a:t>
            </a:fld>
            <a:endParaRPr lang="en-US"/>
          </a:p>
        </p:txBody>
      </p:sp>
    </p:spTree>
    <p:extLst>
      <p:ext uri="{BB962C8B-B14F-4D97-AF65-F5344CB8AC3E}">
        <p14:creationId xmlns:p14="http://schemas.microsoft.com/office/powerpoint/2010/main" val="127419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18</a:t>
            </a:fld>
            <a:endParaRPr lang="en-US"/>
          </a:p>
        </p:txBody>
      </p:sp>
    </p:spTree>
    <p:extLst>
      <p:ext uri="{BB962C8B-B14F-4D97-AF65-F5344CB8AC3E}">
        <p14:creationId xmlns:p14="http://schemas.microsoft.com/office/powerpoint/2010/main" val="171840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A13B61-E36C-3B46-8D95-365F70455A9E}" type="slidenum">
              <a:rPr lang="en-US" smtClean="0"/>
              <a:t>19</a:t>
            </a:fld>
            <a:endParaRPr lang="en-US"/>
          </a:p>
        </p:txBody>
      </p:sp>
    </p:spTree>
    <p:extLst>
      <p:ext uri="{BB962C8B-B14F-4D97-AF65-F5344CB8AC3E}">
        <p14:creationId xmlns:p14="http://schemas.microsoft.com/office/powerpoint/2010/main" val="3774570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A13B61-E36C-3B46-8D95-365F70455A9E}" type="slidenum">
              <a:rPr lang="en-US" smtClean="0"/>
              <a:t>20</a:t>
            </a:fld>
            <a:endParaRPr lang="en-US"/>
          </a:p>
        </p:txBody>
      </p:sp>
    </p:spTree>
    <p:extLst>
      <p:ext uri="{BB962C8B-B14F-4D97-AF65-F5344CB8AC3E}">
        <p14:creationId xmlns:p14="http://schemas.microsoft.com/office/powerpoint/2010/main" val="1129340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A13B61-E36C-3B46-8D95-365F70455A9E}" type="slidenum">
              <a:rPr lang="en-US" smtClean="0"/>
              <a:t>21</a:t>
            </a:fld>
            <a:endParaRPr lang="en-US"/>
          </a:p>
        </p:txBody>
      </p:sp>
    </p:spTree>
    <p:extLst>
      <p:ext uri="{BB962C8B-B14F-4D97-AF65-F5344CB8AC3E}">
        <p14:creationId xmlns:p14="http://schemas.microsoft.com/office/powerpoint/2010/main" val="336220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22</a:t>
            </a:fld>
            <a:endParaRPr lang="en-US"/>
          </a:p>
        </p:txBody>
      </p:sp>
    </p:spTree>
    <p:extLst>
      <p:ext uri="{BB962C8B-B14F-4D97-AF65-F5344CB8AC3E}">
        <p14:creationId xmlns:p14="http://schemas.microsoft.com/office/powerpoint/2010/main" val="1030997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24</a:t>
            </a:fld>
            <a:endParaRPr lang="en-US"/>
          </a:p>
        </p:txBody>
      </p:sp>
    </p:spTree>
    <p:extLst>
      <p:ext uri="{BB962C8B-B14F-4D97-AF65-F5344CB8AC3E}">
        <p14:creationId xmlns:p14="http://schemas.microsoft.com/office/powerpoint/2010/main" val="242218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25</a:t>
            </a:fld>
            <a:endParaRPr lang="en-US"/>
          </a:p>
        </p:txBody>
      </p:sp>
    </p:spTree>
    <p:extLst>
      <p:ext uri="{BB962C8B-B14F-4D97-AF65-F5344CB8AC3E}">
        <p14:creationId xmlns:p14="http://schemas.microsoft.com/office/powerpoint/2010/main" val="1537595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5</a:t>
            </a:fld>
            <a:endParaRPr lang="en-US"/>
          </a:p>
        </p:txBody>
      </p:sp>
    </p:spTree>
    <p:extLst>
      <p:ext uri="{BB962C8B-B14F-4D97-AF65-F5344CB8AC3E}">
        <p14:creationId xmlns:p14="http://schemas.microsoft.com/office/powerpoint/2010/main" val="1184344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26</a:t>
            </a:fld>
            <a:endParaRPr lang="en-US"/>
          </a:p>
        </p:txBody>
      </p:sp>
    </p:spTree>
    <p:extLst>
      <p:ext uri="{BB962C8B-B14F-4D97-AF65-F5344CB8AC3E}">
        <p14:creationId xmlns:p14="http://schemas.microsoft.com/office/powerpoint/2010/main" val="602640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27</a:t>
            </a:fld>
            <a:endParaRPr lang="en-US"/>
          </a:p>
        </p:txBody>
      </p:sp>
    </p:spTree>
    <p:extLst>
      <p:ext uri="{BB962C8B-B14F-4D97-AF65-F5344CB8AC3E}">
        <p14:creationId xmlns:p14="http://schemas.microsoft.com/office/powerpoint/2010/main" val="3241050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28</a:t>
            </a:fld>
            <a:endParaRPr lang="en-US"/>
          </a:p>
        </p:txBody>
      </p:sp>
    </p:spTree>
    <p:extLst>
      <p:ext uri="{BB962C8B-B14F-4D97-AF65-F5344CB8AC3E}">
        <p14:creationId xmlns:p14="http://schemas.microsoft.com/office/powerpoint/2010/main" val="375223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29</a:t>
            </a:fld>
            <a:endParaRPr lang="en-US"/>
          </a:p>
        </p:txBody>
      </p:sp>
    </p:spTree>
    <p:extLst>
      <p:ext uri="{BB962C8B-B14F-4D97-AF65-F5344CB8AC3E}">
        <p14:creationId xmlns:p14="http://schemas.microsoft.com/office/powerpoint/2010/main" val="994962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31</a:t>
            </a:fld>
            <a:endParaRPr lang="en-US"/>
          </a:p>
        </p:txBody>
      </p:sp>
    </p:spTree>
    <p:extLst>
      <p:ext uri="{BB962C8B-B14F-4D97-AF65-F5344CB8AC3E}">
        <p14:creationId xmlns:p14="http://schemas.microsoft.com/office/powerpoint/2010/main" val="524107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32</a:t>
            </a:fld>
            <a:endParaRPr lang="en-US"/>
          </a:p>
        </p:txBody>
      </p:sp>
    </p:spTree>
    <p:extLst>
      <p:ext uri="{BB962C8B-B14F-4D97-AF65-F5344CB8AC3E}">
        <p14:creationId xmlns:p14="http://schemas.microsoft.com/office/powerpoint/2010/main" val="3229572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34</a:t>
            </a:fld>
            <a:endParaRPr lang="en-US"/>
          </a:p>
        </p:txBody>
      </p:sp>
    </p:spTree>
    <p:extLst>
      <p:ext uri="{BB962C8B-B14F-4D97-AF65-F5344CB8AC3E}">
        <p14:creationId xmlns:p14="http://schemas.microsoft.com/office/powerpoint/2010/main" val="672841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37</a:t>
            </a:fld>
            <a:endParaRPr lang="en-US"/>
          </a:p>
        </p:txBody>
      </p:sp>
    </p:spTree>
    <p:extLst>
      <p:ext uri="{BB962C8B-B14F-4D97-AF65-F5344CB8AC3E}">
        <p14:creationId xmlns:p14="http://schemas.microsoft.com/office/powerpoint/2010/main" val="23365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90CF6-D99C-334F-896D-72CC3B955B69}" type="slidenum">
              <a:rPr lang="en-US" smtClean="0"/>
              <a:t>6</a:t>
            </a:fld>
            <a:endParaRPr lang="en-US"/>
          </a:p>
        </p:txBody>
      </p:sp>
    </p:spTree>
    <p:extLst>
      <p:ext uri="{BB962C8B-B14F-4D97-AF65-F5344CB8AC3E}">
        <p14:creationId xmlns:p14="http://schemas.microsoft.com/office/powerpoint/2010/main" val="1945561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7</a:t>
            </a:fld>
            <a:endParaRPr lang="en-US"/>
          </a:p>
        </p:txBody>
      </p:sp>
    </p:spTree>
    <p:extLst>
      <p:ext uri="{BB962C8B-B14F-4D97-AF65-F5344CB8AC3E}">
        <p14:creationId xmlns:p14="http://schemas.microsoft.com/office/powerpoint/2010/main" val="310948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A1808-3587-7645-815F-87277CF227A0}" type="slidenum">
              <a:rPr lang="en-US" smtClean="0"/>
              <a:t>8</a:t>
            </a:fld>
            <a:endParaRPr lang="en-US"/>
          </a:p>
        </p:txBody>
      </p:sp>
    </p:spTree>
    <p:extLst>
      <p:ext uri="{BB962C8B-B14F-4D97-AF65-F5344CB8AC3E}">
        <p14:creationId xmlns:p14="http://schemas.microsoft.com/office/powerpoint/2010/main" val="365070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DDA3F-F146-43D2-94F3-C102B3F83E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5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11</a:t>
            </a:fld>
            <a:endParaRPr lang="en-US"/>
          </a:p>
        </p:txBody>
      </p:sp>
    </p:spTree>
    <p:extLst>
      <p:ext uri="{BB962C8B-B14F-4D97-AF65-F5344CB8AC3E}">
        <p14:creationId xmlns:p14="http://schemas.microsoft.com/office/powerpoint/2010/main" val="251195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13</a:t>
            </a:fld>
            <a:endParaRPr lang="en-US"/>
          </a:p>
        </p:txBody>
      </p:sp>
    </p:spTree>
    <p:extLst>
      <p:ext uri="{BB962C8B-B14F-4D97-AF65-F5344CB8AC3E}">
        <p14:creationId xmlns:p14="http://schemas.microsoft.com/office/powerpoint/2010/main" val="476517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90CF6-D99C-334F-896D-72CC3B955B69}" type="slidenum">
              <a:rPr lang="en-US" smtClean="0"/>
              <a:t>14</a:t>
            </a:fld>
            <a:endParaRPr lang="en-US"/>
          </a:p>
        </p:txBody>
      </p:sp>
    </p:spTree>
    <p:extLst>
      <p:ext uri="{BB962C8B-B14F-4D97-AF65-F5344CB8AC3E}">
        <p14:creationId xmlns:p14="http://schemas.microsoft.com/office/powerpoint/2010/main" val="1795482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334CD5-F8A1-FA45-90B1-9B150650A89C}"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F5498-0C9C-5E4B-8FAE-0CCA96883AF5}" type="slidenum">
              <a:rPr lang="en-US" smtClean="0"/>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334CD5-F8A1-FA45-90B1-9B150650A89C}"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F5498-0C9C-5E4B-8FAE-0CCA96883AF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334CD5-F8A1-FA45-90B1-9B150650A89C}"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F5498-0C9C-5E4B-8FAE-0CCA96883AF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p:nvPr>
        </p:nvSpPr>
        <p:spPr>
          <a:xfrm>
            <a:off x="838201" y="1924050"/>
            <a:ext cx="10515600" cy="4271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6"/>
          <p:cNvSpPr>
            <a:spLocks noGrp="1"/>
          </p:cNvSpPr>
          <p:nvPr>
            <p:ph type="ftr" sz="quarter" idx="3"/>
          </p:nvPr>
        </p:nvSpPr>
        <p:spPr>
          <a:xfrm>
            <a:off x="838200" y="6311900"/>
            <a:ext cx="4114800" cy="365125"/>
          </a:xfrm>
          <a:prstGeom prst="rect">
            <a:avLst/>
          </a:prstGeom>
        </p:spPr>
        <p:txBody>
          <a:bodyPr vert="horz" lIns="91440" tIns="45720" rIns="91440" bIns="45720" rtlCol="0" anchor="ctr"/>
          <a:lstStyle>
            <a:lvl1pPr algn="l">
              <a:defRPr sz="1100">
                <a:solidFill>
                  <a:srgbClr val="A0314B"/>
                </a:solidFill>
              </a:defRPr>
            </a:lvl1pPr>
          </a:lstStyle>
          <a:p>
            <a:r>
              <a:rPr lang="en-GB" dirty="0"/>
              <a:t>MRC/UVRI and LSHTM Uganda Research Unit</a:t>
            </a:r>
            <a:endParaRPr lang="en-US" dirty="0"/>
          </a:p>
        </p:txBody>
      </p:sp>
    </p:spTree>
    <p:extLst>
      <p:ext uri="{BB962C8B-B14F-4D97-AF65-F5344CB8AC3E}">
        <p14:creationId xmlns:p14="http://schemas.microsoft.com/office/powerpoint/2010/main" val="1951552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990600"/>
          </a:xfrm>
          <a:prstGeom prst="rect">
            <a:avLst/>
          </a:prstGeo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60334CD5-F8A1-FA45-90B1-9B150650A89C}" type="datetimeFigureOut">
              <a:rPr lang="en-US" smtClean="0"/>
              <a:t>3/20/23</a:t>
            </a:fld>
            <a:endParaRPr lang="en-US"/>
          </a:p>
        </p:txBody>
      </p:sp>
      <p:sp>
        <p:nvSpPr>
          <p:cNvPr id="5" name="Footer Placeholder 4"/>
          <p:cNvSpPr>
            <a:spLocks noGrp="1"/>
          </p:cNvSpPr>
          <p:nvPr>
            <p:ph type="ftr" sz="quarter" idx="11"/>
          </p:nvPr>
        </p:nvSpPr>
        <p:spPr>
          <a:xfrm>
            <a:off x="4572000" y="18288"/>
            <a:ext cx="5486400" cy="32918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44F5498-0C9C-5E4B-8FAE-0CCA96883AF5}" type="slidenum">
              <a:rPr lang="en-US" smtClean="0"/>
              <a:t>‹#›</a:t>
            </a:fld>
            <a:endParaRPr lang="en-US"/>
          </a:p>
        </p:txBody>
      </p:sp>
    </p:spTree>
    <p:extLst>
      <p:ext uri="{BB962C8B-B14F-4D97-AF65-F5344CB8AC3E}">
        <p14:creationId xmlns:p14="http://schemas.microsoft.com/office/powerpoint/2010/main" val="1692296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334CD5-F8A1-FA45-90B1-9B150650A89C}"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F5498-0C9C-5E4B-8FAE-0CCA96883AF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334CD5-F8A1-FA45-90B1-9B150650A89C}" type="datetimeFigureOut">
              <a:rPr lang="en-US" smtClean="0"/>
              <a:t>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4F5498-0C9C-5E4B-8FAE-0CCA96883AF5}" type="slidenum">
              <a:rPr lang="en-US" smtClean="0"/>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334CD5-F8A1-FA45-90B1-9B150650A89C}" type="datetimeFigureOut">
              <a:rPr lang="en-US" smtClean="0"/>
              <a:t>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F5498-0C9C-5E4B-8FAE-0CCA96883AF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334CD5-F8A1-FA45-90B1-9B150650A89C}" type="datetimeFigureOut">
              <a:rPr lang="en-US" smtClean="0"/>
              <a:t>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4F5498-0C9C-5E4B-8FAE-0CCA96883AF5}"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334CD5-F8A1-FA45-90B1-9B150650A89C}" type="datetimeFigureOut">
              <a:rPr lang="en-US" smtClean="0"/>
              <a:t>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4F5498-0C9C-5E4B-8FAE-0CCA96883AF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334CD5-F8A1-FA45-90B1-9B150650A89C}" type="datetimeFigureOut">
              <a:rPr lang="en-US" smtClean="0"/>
              <a:t>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4F5498-0C9C-5E4B-8FAE-0CCA96883AF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334CD5-F8A1-FA45-90B1-9B150650A89C}" type="datetimeFigureOut">
              <a:rPr lang="en-US" smtClean="0"/>
              <a:t>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F5498-0C9C-5E4B-8FAE-0CCA96883AF5}"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334CD5-F8A1-FA45-90B1-9B150650A89C}" type="datetimeFigureOut">
              <a:rPr lang="en-US" smtClean="0"/>
              <a:t>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4F5498-0C9C-5E4B-8FAE-0CCA96883AF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60334CD5-F8A1-FA45-90B1-9B150650A89C}" type="datetimeFigureOut">
              <a:rPr lang="en-US" smtClean="0"/>
              <a:t>3/20/23</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744F5498-0C9C-5E4B-8FAE-0CCA96883AF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swedish.org/services/neurosciences-institute"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90.jpeg"/><Relationship Id="rId2" Type="http://schemas.openxmlformats.org/officeDocument/2006/relationships/notesSlide" Target="../notesSlides/notesSlide21.xml"/><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jpeg"/><Relationship Id="rId5" Type="http://schemas.openxmlformats.org/officeDocument/2006/relationships/image" Target="../media/image78.jpeg"/><Relationship Id="rId15" Type="http://schemas.openxmlformats.org/officeDocument/2006/relationships/image" Target="../media/image88.jpe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jpeg"/><Relationship Id="rId14" Type="http://schemas.openxmlformats.org/officeDocument/2006/relationships/image" Target="../media/image8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49E326-8B93-355F-31D7-C6D316C2DD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0507" y="1468991"/>
            <a:ext cx="3558812" cy="4020167"/>
          </a:xfrm>
          <a:prstGeom prst="rect">
            <a:avLst/>
          </a:prstGeom>
        </p:spPr>
      </p:pic>
      <p:sp>
        <p:nvSpPr>
          <p:cNvPr id="2" name="Title 1"/>
          <p:cNvSpPr>
            <a:spLocks noGrp="1"/>
          </p:cNvSpPr>
          <p:nvPr>
            <p:ph type="ctrTitle"/>
          </p:nvPr>
        </p:nvSpPr>
        <p:spPr>
          <a:xfrm>
            <a:off x="831584" y="1425575"/>
            <a:ext cx="4646192" cy="1927225"/>
          </a:xfrm>
        </p:spPr>
        <p:txBody>
          <a:bodyPr/>
          <a:lstStyle/>
          <a:p>
            <a:r>
              <a:rPr lang="en-US" sz="3100" b="1" dirty="0">
                <a:solidFill>
                  <a:srgbClr val="294171"/>
                </a:solidFill>
              </a:rPr>
              <a:t>My career as a </a:t>
            </a:r>
            <a:br>
              <a:rPr lang="en-US" sz="3100" b="1" dirty="0">
                <a:solidFill>
                  <a:srgbClr val="294171"/>
                </a:solidFill>
              </a:rPr>
            </a:br>
            <a:r>
              <a:rPr lang="en-US" sz="3000" b="1" dirty="0">
                <a:solidFill>
                  <a:srgbClr val="294171"/>
                </a:solidFill>
              </a:rPr>
              <a:t>“neuro-</a:t>
            </a:r>
            <a:r>
              <a:rPr lang="en-US" sz="3000" b="1" dirty="0" err="1">
                <a:solidFill>
                  <a:srgbClr val="294171"/>
                </a:solidFill>
              </a:rPr>
              <a:t>globalogist</a:t>
            </a:r>
            <a:r>
              <a:rPr lang="en-US" sz="3000" b="1" dirty="0">
                <a:solidFill>
                  <a:srgbClr val="294171"/>
                </a:solidFill>
              </a:rPr>
              <a:t>”</a:t>
            </a:r>
          </a:p>
        </p:txBody>
      </p:sp>
      <p:sp>
        <p:nvSpPr>
          <p:cNvPr id="3" name="Subtitle 2"/>
          <p:cNvSpPr>
            <a:spLocks noGrp="1"/>
          </p:cNvSpPr>
          <p:nvPr>
            <p:ph type="subTitle" idx="1"/>
          </p:nvPr>
        </p:nvSpPr>
        <p:spPr>
          <a:xfrm>
            <a:off x="831584" y="3505201"/>
            <a:ext cx="5059910" cy="1752600"/>
          </a:xfrm>
        </p:spPr>
        <p:txBody>
          <a:bodyPr>
            <a:normAutofit/>
          </a:bodyPr>
          <a:lstStyle/>
          <a:p>
            <a:r>
              <a:rPr lang="en-US" sz="2200" dirty="0"/>
              <a:t>Felicia Chow, MD, MAS</a:t>
            </a:r>
          </a:p>
          <a:p>
            <a:r>
              <a:rPr lang="en-US" sz="2200" dirty="0"/>
              <a:t>March 22, 2023</a:t>
            </a:r>
          </a:p>
          <a:p>
            <a:r>
              <a:rPr lang="en-US" sz="2200" dirty="0"/>
              <a:t>University of California, San Francisco</a:t>
            </a:r>
          </a:p>
        </p:txBody>
      </p:sp>
      <p:pic>
        <p:nvPicPr>
          <p:cNvPr id="13" name="Picture 12">
            <a:extLst>
              <a:ext uri="{FF2B5EF4-FFF2-40B4-BE49-F238E27FC236}">
                <a16:creationId xmlns:a16="http://schemas.microsoft.com/office/drawing/2014/main" id="{66DF8E2B-FAC2-0D8A-DAB3-3D23EA2139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462260" y="3005350"/>
            <a:ext cx="2880867" cy="2086748"/>
          </a:xfrm>
          <a:prstGeom prst="rect">
            <a:avLst/>
          </a:prstGeom>
        </p:spPr>
      </p:pic>
      <p:pic>
        <p:nvPicPr>
          <p:cNvPr id="5" name="Picture 2" descr="Screen Shot 2016-09-13 at 7.58.41 PM.png">
            <a:extLst>
              <a:ext uri="{FF2B5EF4-FFF2-40B4-BE49-F238E27FC236}">
                <a16:creationId xmlns:a16="http://schemas.microsoft.com/office/drawing/2014/main" id="{A9797EFD-A191-C1A8-6DB9-554D66C3AFD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36588" y="1468991"/>
            <a:ext cx="2909480" cy="196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6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15E05A-7E15-1BFC-9C47-208221505C22}"/>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3200" b="0" i="0" u="none" strike="noStrike" kern="1200" cap="none" spc="0" normalizeH="0" baseline="0" noProof="0">
                <a:ln>
                  <a:noFill/>
                </a:ln>
                <a:solidFill>
                  <a:srgbClr val="A40037"/>
                </a:solidFill>
                <a:effectLst/>
                <a:uLnTx/>
                <a:uFillTx/>
                <a:latin typeface="Arial" panose="020B0604020202020204" pitchFamily="34" charset="0"/>
                <a:ea typeface="Verdana" panose="020B0604030504040204" pitchFamily="34" charset="0"/>
                <a:cs typeface="Arial" panose="020B0604020202020204" pitchFamily="34" charset="0"/>
              </a:rPr>
            </a:br>
            <a:endParaRPr kumimoji="0" lang="en-US" sz="3200" b="0" i="0" u="none" strike="noStrike" kern="1200" cap="none" spc="0" normalizeH="0" baseline="0" noProof="0" dirty="0">
              <a:ln>
                <a:noFill/>
              </a:ln>
              <a:solidFill>
                <a:srgbClr val="A4003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0" name="Title 1">
            <a:extLst>
              <a:ext uri="{FF2B5EF4-FFF2-40B4-BE49-F238E27FC236}">
                <a16:creationId xmlns:a16="http://schemas.microsoft.com/office/drawing/2014/main" id="{050636CF-0975-4945-0BE9-2CAF74A0358A}"/>
              </a:ext>
            </a:extLst>
          </p:cNvPr>
          <p:cNvSpPr txBox="1">
            <a:spLocks/>
          </p:cNvSpPr>
          <p:nvPr/>
        </p:nvSpPr>
        <p:spPr>
          <a:xfrm>
            <a:off x="1143000" y="669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3200" b="0" i="0" u="none" strike="noStrike" kern="1200" cap="none" spc="0" normalizeH="0" baseline="0" noProof="0">
                <a:ln>
                  <a:noFill/>
                </a:ln>
                <a:solidFill>
                  <a:srgbClr val="A40037"/>
                </a:solidFill>
                <a:effectLst/>
                <a:uLnTx/>
                <a:uFillTx/>
                <a:latin typeface="Arial" panose="020B0604020202020204" pitchFamily="34" charset="0"/>
                <a:ea typeface="Verdana" panose="020B0604030504040204" pitchFamily="34" charset="0"/>
                <a:cs typeface="Arial" panose="020B0604020202020204" pitchFamily="34" charset="0"/>
              </a:rPr>
            </a:br>
            <a:endParaRPr kumimoji="0" lang="en-US" sz="3200" b="0" i="0" u="none" strike="noStrike" kern="1200" cap="none" spc="0" normalizeH="0" baseline="0" noProof="0" dirty="0">
              <a:ln>
                <a:noFill/>
              </a:ln>
              <a:solidFill>
                <a:srgbClr val="A4003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7C30573-D373-8215-9E20-4A16079E4E86}"/>
              </a:ext>
            </a:extLst>
          </p:cNvPr>
          <p:cNvSpPr txBox="1"/>
          <p:nvPr/>
        </p:nvSpPr>
        <p:spPr>
          <a:xfrm>
            <a:off x="838199" y="395870"/>
            <a:ext cx="10968789" cy="144655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A40037"/>
                </a:solidFill>
                <a:effectLst/>
                <a:uLnTx/>
                <a:uFillTx/>
                <a:latin typeface="Arial" panose="020B0604020202020204" pitchFamily="34" charset="0"/>
                <a:ea typeface="+mn-ea"/>
                <a:cs typeface="Arial" panose="020B0604020202020204" pitchFamily="34" charset="0"/>
              </a:rPr>
              <a:t>ALTER:</a:t>
            </a:r>
            <a:r>
              <a:rPr kumimoji="0" lang="en-GB"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a:t>
            </a:r>
            <a:r>
              <a:rPr kumimoji="0" lang="en-GB"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djunctive </a:t>
            </a:r>
            <a:r>
              <a:rPr kumimoji="0" lang="en-GB"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L</a:t>
            </a:r>
            <a:r>
              <a:rPr kumimoji="0" lang="en-GB"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inezolid for the </a:t>
            </a:r>
            <a:r>
              <a:rPr kumimoji="0" lang="en-GB"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T</a:t>
            </a:r>
            <a:r>
              <a:rPr kumimoji="0" lang="en-GB"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reatment of </a:t>
            </a:r>
            <a:r>
              <a:rPr kumimoji="0" lang="en-GB" sz="3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Tub</a:t>
            </a:r>
            <a:r>
              <a:rPr kumimoji="0" lang="en-GB" sz="3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ER</a:t>
            </a:r>
            <a:r>
              <a:rPr kumimoji="0" lang="en-GB" sz="3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culous</a:t>
            </a:r>
            <a:r>
              <a:rPr kumimoji="0" lang="en-GB"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Meningitis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A40037"/>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2434CBFD-AF83-BBF1-666A-F18C9608D7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1684" y="1364073"/>
            <a:ext cx="7064449" cy="4817234"/>
          </a:xfrm>
          <a:prstGeom prst="rect">
            <a:avLst/>
          </a:prstGeom>
        </p:spPr>
      </p:pic>
      <p:sp>
        <p:nvSpPr>
          <p:cNvPr id="3" name="Text Placeholder 2">
            <a:extLst>
              <a:ext uri="{FF2B5EF4-FFF2-40B4-BE49-F238E27FC236}">
                <a16:creationId xmlns:a16="http://schemas.microsoft.com/office/drawing/2014/main" id="{7119A8E6-899E-6122-7CDA-14A5FABDE593}"/>
              </a:ext>
            </a:extLst>
          </p:cNvPr>
          <p:cNvSpPr>
            <a:spLocks noGrp="1"/>
          </p:cNvSpPr>
          <p:nvPr>
            <p:ph type="body" sz="quarter" idx="11"/>
          </p:nvPr>
        </p:nvSpPr>
        <p:spPr>
          <a:xfrm>
            <a:off x="385012" y="1842420"/>
            <a:ext cx="4860756" cy="4772110"/>
          </a:xfrm>
        </p:spPr>
        <p:txBody>
          <a:bodyPr>
            <a:normAutofit fontScale="55000" lnSpcReduction="20000"/>
          </a:bodyPr>
          <a:lstStyle/>
          <a:p>
            <a:pPr>
              <a:lnSpc>
                <a:spcPct val="100000"/>
              </a:lnSpc>
            </a:pPr>
            <a:r>
              <a:rPr lang="en-GB" sz="3600" b="1" dirty="0">
                <a:solidFill>
                  <a:schemeClr val="accent5">
                    <a:lumMod val="50000"/>
                  </a:schemeClr>
                </a:solidFill>
                <a:latin typeface="Arial" panose="020B0604020202020204" pitchFamily="34" charset="0"/>
                <a:cs typeface="Arial" panose="020B0604020202020204" pitchFamily="34" charset="0"/>
              </a:rPr>
              <a:t>Objective: </a:t>
            </a:r>
            <a:r>
              <a:rPr lang="en-US" sz="3600" dirty="0">
                <a:solidFill>
                  <a:prstClr val="black"/>
                </a:solidFill>
                <a:latin typeface="Arial" panose="020B0604020202020204" pitchFamily="34" charset="0"/>
                <a:cs typeface="Arial" panose="020B0604020202020204" pitchFamily="34" charset="0"/>
              </a:rPr>
              <a:t>To investigate CSF and plasma PK</a:t>
            </a:r>
            <a:r>
              <a:rPr lang="en-GB" sz="3600" dirty="0">
                <a:solidFill>
                  <a:prstClr val="black"/>
                </a:solidFill>
                <a:latin typeface="Arial" panose="020B0604020202020204" pitchFamily="34" charset="0"/>
                <a:cs typeface="Arial" panose="020B0604020202020204" pitchFamily="34" charset="0"/>
              </a:rPr>
              <a:t> and safety/tolerability of adjunctive LZD for first 4 weeks of TBM treatment in people with HIV</a:t>
            </a:r>
          </a:p>
          <a:p>
            <a:pPr>
              <a:lnSpc>
                <a:spcPct val="100000"/>
              </a:lnSpc>
            </a:pPr>
            <a:r>
              <a:rPr lang="en-GB" sz="3600" b="1" dirty="0">
                <a:solidFill>
                  <a:schemeClr val="accent5">
                    <a:lumMod val="50000"/>
                  </a:schemeClr>
                </a:solidFill>
                <a:latin typeface="Arial" panose="020B0604020202020204" pitchFamily="34" charset="0"/>
                <a:cs typeface="Arial" panose="020B0604020202020204" pitchFamily="34" charset="0"/>
              </a:rPr>
              <a:t>Study design: </a:t>
            </a:r>
            <a:r>
              <a:rPr lang="en-GB" sz="3600" dirty="0">
                <a:solidFill>
                  <a:prstClr val="black"/>
                </a:solidFill>
                <a:latin typeface="Arial" panose="020B0604020202020204" pitchFamily="34" charset="0"/>
                <a:cs typeface="Arial" panose="020B0604020202020204" pitchFamily="34" charset="0"/>
              </a:rPr>
              <a:t>Phase II, randomised, open-label trial with a factorial design</a:t>
            </a:r>
          </a:p>
          <a:p>
            <a:pPr lvl="0">
              <a:lnSpc>
                <a:spcPct val="100000"/>
              </a:lnSpc>
            </a:pPr>
            <a:r>
              <a:rPr lang="en-GB" sz="3600" b="1" dirty="0">
                <a:solidFill>
                  <a:schemeClr val="accent5">
                    <a:lumMod val="50000"/>
                  </a:schemeClr>
                </a:solidFill>
                <a:latin typeface="Arial" panose="020B0604020202020204" pitchFamily="34" charset="0"/>
                <a:cs typeface="Arial" panose="020B0604020202020204" pitchFamily="34" charset="0"/>
              </a:rPr>
              <a:t>Study setting: </a:t>
            </a:r>
            <a:r>
              <a:rPr lang="en-GB" sz="3600" dirty="0">
                <a:solidFill>
                  <a:prstClr val="black"/>
                </a:solidFill>
                <a:latin typeface="Arial" panose="020B0604020202020204" pitchFamily="34" charset="0"/>
                <a:cs typeface="Arial" panose="020B0604020202020204" pitchFamily="34" charset="0"/>
              </a:rPr>
              <a:t>Rural hospital in southwestern Uganda</a:t>
            </a:r>
            <a:endParaRPr lang="en-US" sz="3600" dirty="0">
              <a:solidFill>
                <a:prstClr val="black"/>
              </a:solidFill>
              <a:latin typeface="Arial" panose="020B0604020202020204" pitchFamily="34" charset="0"/>
              <a:cs typeface="Arial" panose="020B0604020202020204" pitchFamily="34" charset="0"/>
            </a:endParaRPr>
          </a:p>
          <a:p>
            <a:pPr>
              <a:lnSpc>
                <a:spcPct val="100000"/>
              </a:lnSpc>
            </a:pPr>
            <a:r>
              <a:rPr lang="en-US" sz="3600" b="1" dirty="0">
                <a:solidFill>
                  <a:schemeClr val="accent5">
                    <a:lumMod val="50000"/>
                  </a:schemeClr>
                </a:solidFill>
                <a:latin typeface="Arial" panose="020B0604020202020204" pitchFamily="34" charset="0"/>
                <a:cs typeface="Arial" panose="020B0604020202020204" pitchFamily="34" charset="0"/>
              </a:rPr>
              <a:t>Randomization: </a:t>
            </a:r>
            <a:r>
              <a:rPr lang="en-US" sz="3600" dirty="0">
                <a:solidFill>
                  <a:prstClr val="black"/>
                </a:solidFill>
                <a:latin typeface="Arial" panose="020B0604020202020204" pitchFamily="34" charset="0"/>
                <a:cs typeface="Arial" panose="020B0604020202020204" pitchFamily="34" charset="0"/>
              </a:rPr>
              <a:t>1:1 ratio to high (35 mg/kg) or standard dose RIF (10 mg/kg) with or without LZD 1200 mg daily stratified by TBM grade</a:t>
            </a:r>
          </a:p>
          <a:p>
            <a:pPr>
              <a:lnSpc>
                <a:spcPct val="100000"/>
              </a:lnSpc>
            </a:pPr>
            <a:r>
              <a:rPr lang="en-US" sz="3600" b="1" dirty="0">
                <a:solidFill>
                  <a:schemeClr val="accent5">
                    <a:lumMod val="50000"/>
                  </a:schemeClr>
                </a:solidFill>
                <a:latin typeface="Arial" panose="020B0604020202020204" pitchFamily="34" charset="0"/>
                <a:cs typeface="Arial" panose="020B0604020202020204" pitchFamily="34" charset="0"/>
              </a:rPr>
              <a:t>Study enrollment </a:t>
            </a:r>
            <a:r>
              <a:rPr lang="en-US" sz="3600" dirty="0">
                <a:latin typeface="Arial" panose="020B0604020202020204" pitchFamily="34" charset="0"/>
                <a:cs typeface="Arial" panose="020B0604020202020204" pitchFamily="34" charset="0"/>
              </a:rPr>
              <a:t>started on 09 September 2021: 22 participants enrolled so far, PK analysis results available for first 15 participants</a:t>
            </a:r>
          </a:p>
        </p:txBody>
      </p:sp>
    </p:spTree>
    <p:extLst>
      <p:ext uri="{BB962C8B-B14F-4D97-AF65-F5344CB8AC3E}">
        <p14:creationId xmlns:p14="http://schemas.microsoft.com/office/powerpoint/2010/main" val="126148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52CB3D-2A22-1D7B-69D6-5356FD818F66}"/>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78B37989-4FC7-993F-5567-DBB409204E97}"/>
              </a:ext>
            </a:extLst>
          </p:cNvPr>
          <p:cNvPicPr>
            <a:picLocks noGrp="1" noChangeAspect="1"/>
          </p:cNvPicPr>
          <p:nvPr>
            <p:ph idx="1"/>
          </p:nvPr>
        </p:nvPicPr>
        <p:blipFill>
          <a:blip r:embed="rId3" cstate="screen">
            <a:alphaModFix amt="49000"/>
            <a:extLst>
              <a:ext uri="{28A0092B-C50C-407E-A947-70E740481C1C}">
                <a14:useLocalDpi xmlns:a14="http://schemas.microsoft.com/office/drawing/2010/main"/>
              </a:ext>
            </a:extLst>
          </a:blip>
          <a:stretch>
            <a:fillRect/>
          </a:stretch>
        </p:blipFill>
        <p:spPr>
          <a:xfrm>
            <a:off x="275159" y="659376"/>
            <a:ext cx="6919646" cy="5119917"/>
          </a:xfrm>
        </p:spPr>
      </p:pic>
      <p:sp>
        <p:nvSpPr>
          <p:cNvPr id="16" name="Curved Left Arrow 15">
            <a:extLst>
              <a:ext uri="{FF2B5EF4-FFF2-40B4-BE49-F238E27FC236}">
                <a16:creationId xmlns:a16="http://schemas.microsoft.com/office/drawing/2014/main" id="{156B776B-DCBC-B688-6D83-52DB69F746F2}"/>
              </a:ext>
            </a:extLst>
          </p:cNvPr>
          <p:cNvSpPr/>
          <p:nvPr/>
        </p:nvSpPr>
        <p:spPr>
          <a:xfrm>
            <a:off x="2146586" y="3049305"/>
            <a:ext cx="553781" cy="1066800"/>
          </a:xfrm>
          <a:prstGeom prst="curvedLeftArrow">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7">
            <a:extLst>
              <a:ext uri="{FF2B5EF4-FFF2-40B4-BE49-F238E27FC236}">
                <a16:creationId xmlns:a16="http://schemas.microsoft.com/office/drawing/2014/main" id="{F7845BE4-63ED-4E2C-B15F-51BBD6491A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1483" y="1706685"/>
            <a:ext cx="2002602" cy="1312817"/>
          </a:xfrm>
          <a:prstGeom prst="rect">
            <a:avLst/>
          </a:prstGeom>
        </p:spPr>
      </p:pic>
      <p:sp>
        <p:nvSpPr>
          <p:cNvPr id="21" name="TextBox 20">
            <a:extLst>
              <a:ext uri="{FF2B5EF4-FFF2-40B4-BE49-F238E27FC236}">
                <a16:creationId xmlns:a16="http://schemas.microsoft.com/office/drawing/2014/main" id="{EBD53075-2ECF-A2E9-9651-4A0599DB312B}"/>
              </a:ext>
            </a:extLst>
          </p:cNvPr>
          <p:cNvSpPr txBox="1"/>
          <p:nvPr/>
        </p:nvSpPr>
        <p:spPr>
          <a:xfrm>
            <a:off x="7405141" y="2480670"/>
            <a:ext cx="4317167" cy="1477328"/>
          </a:xfrm>
          <a:prstGeom prst="rect">
            <a:avLst/>
          </a:prstGeom>
          <a:noFill/>
        </p:spPr>
        <p:txBody>
          <a:bodyPr wrap="square" rtlCol="0">
            <a:spAutoFit/>
          </a:bodyPr>
          <a:lstStyle/>
          <a:p>
            <a:r>
              <a:rPr lang="en-US" b="1" dirty="0"/>
              <a:t>2005-6: </a:t>
            </a:r>
            <a:r>
              <a:rPr lang="en-US" dirty="0"/>
              <a:t>Fogarty fellowship in Lima, Peru with Joseph </a:t>
            </a:r>
            <a:r>
              <a:rPr lang="en-US" dirty="0" err="1"/>
              <a:t>Zunt</a:t>
            </a:r>
            <a:r>
              <a:rPr lang="en-US" dirty="0"/>
              <a:t> at University of Washington</a:t>
            </a:r>
          </a:p>
          <a:p>
            <a:endParaRPr lang="en-US" dirty="0"/>
          </a:p>
          <a:p>
            <a:endParaRPr lang="en-US" dirty="0"/>
          </a:p>
        </p:txBody>
      </p:sp>
      <p:pic>
        <p:nvPicPr>
          <p:cNvPr id="3" name="Picture 2">
            <a:extLst>
              <a:ext uri="{FF2B5EF4-FFF2-40B4-BE49-F238E27FC236}">
                <a16:creationId xmlns:a16="http://schemas.microsoft.com/office/drawing/2014/main" id="{BE6340B2-F50F-71CF-008D-7F92BEB66E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 y="4145908"/>
            <a:ext cx="1750422" cy="1312817"/>
          </a:xfrm>
          <a:prstGeom prst="rect">
            <a:avLst/>
          </a:prstGeom>
        </p:spPr>
      </p:pic>
    </p:spTree>
    <p:extLst>
      <p:ext uri="{BB962C8B-B14F-4D97-AF65-F5344CB8AC3E}">
        <p14:creationId xmlns:p14="http://schemas.microsoft.com/office/powerpoint/2010/main" val="1502781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EFA027-606C-366F-0228-171F621268C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967644" y="652221"/>
            <a:ext cx="3982142" cy="3013188"/>
          </a:xfrm>
        </p:spPr>
      </p:pic>
      <p:pic>
        <p:nvPicPr>
          <p:cNvPr id="110594" name="Picture 3" descr="Screen Shot 2016-09-13 at 8.38.13 PM.png">
            <a:extLst>
              <a:ext uri="{FF2B5EF4-FFF2-40B4-BE49-F238E27FC236}">
                <a16:creationId xmlns:a16="http://schemas.microsoft.com/office/drawing/2014/main" id="{5485B8B0-E683-FDD8-013E-A4DE095E75D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9786" y="661766"/>
            <a:ext cx="3471473" cy="265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6" descr="Screen Shot 2016-09-13 at 9.04.22 PM.png">
            <a:extLst>
              <a:ext uri="{FF2B5EF4-FFF2-40B4-BE49-F238E27FC236}">
                <a16:creationId xmlns:a16="http://schemas.microsoft.com/office/drawing/2014/main" id="{2616E2DF-A158-B792-5D3A-8A1447E3BE3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11062" y="3540765"/>
            <a:ext cx="3933841" cy="298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71A102-F2DE-D81B-72CA-94045528326D}"/>
              </a:ext>
            </a:extLst>
          </p:cNvPr>
          <p:cNvSpPr txBox="1"/>
          <p:nvPr/>
        </p:nvSpPr>
        <p:spPr>
          <a:xfrm>
            <a:off x="5876145" y="4751883"/>
            <a:ext cx="299803" cy="269822"/>
          </a:xfrm>
          <a:prstGeom prst="rect">
            <a:avLst/>
          </a:prstGeom>
          <a:solidFill>
            <a:schemeClr val="bg1">
              <a:lumMod val="85000"/>
              <a:alpha val="90791"/>
            </a:schemeClr>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37F01707-6563-F5C7-4CD8-C2FE2C194C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957" y="3534691"/>
            <a:ext cx="3977259" cy="2982944"/>
          </a:xfrm>
          <a:prstGeom prst="rect">
            <a:avLst/>
          </a:prstGeom>
        </p:spPr>
      </p:pic>
      <p:pic>
        <p:nvPicPr>
          <p:cNvPr id="8" name="Picture 7">
            <a:extLst>
              <a:ext uri="{FF2B5EF4-FFF2-40B4-BE49-F238E27FC236}">
                <a16:creationId xmlns:a16="http://schemas.microsoft.com/office/drawing/2014/main" id="{21195723-EFC3-5FD5-98EE-E8C0DF4271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4957" y="652221"/>
            <a:ext cx="3835192" cy="2876396"/>
          </a:xfrm>
          <a:prstGeom prst="rect">
            <a:avLst/>
          </a:prstGeom>
        </p:spPr>
      </p:pic>
      <p:sp>
        <p:nvSpPr>
          <p:cNvPr id="9" name="TextBox 8">
            <a:extLst>
              <a:ext uri="{FF2B5EF4-FFF2-40B4-BE49-F238E27FC236}">
                <a16:creationId xmlns:a16="http://schemas.microsoft.com/office/drawing/2014/main" id="{D788C6AD-21EB-D968-7B90-D8FA663759F0}"/>
              </a:ext>
            </a:extLst>
          </p:cNvPr>
          <p:cNvSpPr txBox="1"/>
          <p:nvPr/>
        </p:nvSpPr>
        <p:spPr>
          <a:xfrm>
            <a:off x="7954614" y="3353633"/>
            <a:ext cx="3977259" cy="3693319"/>
          </a:xfrm>
          <a:prstGeom prst="rect">
            <a:avLst/>
          </a:prstGeom>
          <a:noFill/>
        </p:spPr>
        <p:txBody>
          <a:bodyPr wrap="square" rtlCol="0">
            <a:spAutoFit/>
          </a:bodyPr>
          <a:lstStyle/>
          <a:p>
            <a:pPr algn="ctr"/>
            <a:r>
              <a:rPr lang="en-US" b="1" dirty="0"/>
              <a:t>Primary project: </a:t>
            </a:r>
          </a:p>
          <a:p>
            <a:pPr algn="ctr"/>
            <a:r>
              <a:rPr lang="en-US" dirty="0"/>
              <a:t>Use of transcranial Doppler ultrasound to detect cerebral vasculopathy in patients with subarachnoid cysticercosis</a:t>
            </a:r>
          </a:p>
          <a:p>
            <a:pPr algn="ctr"/>
            <a:br>
              <a:rPr lang="en-US" dirty="0"/>
            </a:br>
            <a:r>
              <a:rPr lang="en-US" b="1" dirty="0"/>
              <a:t>Mentors: </a:t>
            </a:r>
            <a:r>
              <a:rPr lang="en-US" dirty="0"/>
              <a:t>Joseph </a:t>
            </a:r>
            <a:r>
              <a:rPr lang="en-US" dirty="0" err="1"/>
              <a:t>Zunt</a:t>
            </a:r>
            <a:r>
              <a:rPr lang="en-US" dirty="0"/>
              <a:t>, Silvia Montano, Hugo Garcia</a:t>
            </a:r>
          </a:p>
          <a:p>
            <a:pPr algn="ctr"/>
            <a:endParaRPr lang="en-US" dirty="0"/>
          </a:p>
          <a:p>
            <a:pPr algn="ctr"/>
            <a:r>
              <a:rPr lang="en-US" b="1" dirty="0"/>
              <a:t>Site: </a:t>
            </a:r>
            <a:r>
              <a:rPr lang="en-US" dirty="0"/>
              <a:t>Instituto de </a:t>
            </a:r>
            <a:r>
              <a:rPr lang="en-US" dirty="0" err="1"/>
              <a:t>Ciencias</a:t>
            </a:r>
            <a:r>
              <a:rPr lang="en-US" dirty="0"/>
              <a:t> </a:t>
            </a:r>
            <a:r>
              <a:rPr lang="en-US" dirty="0" err="1"/>
              <a:t>Neurologicas</a:t>
            </a:r>
            <a:r>
              <a:rPr lang="en-US" dirty="0"/>
              <a:t> (Hospital </a:t>
            </a:r>
            <a:r>
              <a:rPr lang="en-US" dirty="0" err="1"/>
              <a:t>Mogrovejo</a:t>
            </a:r>
            <a:r>
              <a:rPr lang="en-US" dirty="0"/>
              <a:t>), Lima, Peru</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52CB3D-2A22-1D7B-69D6-5356FD818F66}"/>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78B37989-4FC7-993F-5567-DBB409204E97}"/>
              </a:ext>
            </a:extLst>
          </p:cNvPr>
          <p:cNvPicPr>
            <a:picLocks noGrp="1" noChangeAspect="1"/>
          </p:cNvPicPr>
          <p:nvPr>
            <p:ph idx="1"/>
          </p:nvPr>
        </p:nvPicPr>
        <p:blipFill>
          <a:blip r:embed="rId3" cstate="screen">
            <a:alphaModFix amt="49000"/>
            <a:extLst>
              <a:ext uri="{28A0092B-C50C-407E-A947-70E740481C1C}">
                <a14:useLocalDpi xmlns:a14="http://schemas.microsoft.com/office/drawing/2010/main"/>
              </a:ext>
            </a:extLst>
          </a:blip>
          <a:stretch>
            <a:fillRect/>
          </a:stretch>
        </p:blipFill>
        <p:spPr>
          <a:xfrm>
            <a:off x="275159" y="659376"/>
            <a:ext cx="6919646" cy="5119917"/>
          </a:xfrm>
        </p:spPr>
      </p:pic>
      <p:sp>
        <p:nvSpPr>
          <p:cNvPr id="16" name="Curved Left Arrow 15">
            <a:extLst>
              <a:ext uri="{FF2B5EF4-FFF2-40B4-BE49-F238E27FC236}">
                <a16:creationId xmlns:a16="http://schemas.microsoft.com/office/drawing/2014/main" id="{156B776B-DCBC-B688-6D83-52DB69F746F2}"/>
              </a:ext>
            </a:extLst>
          </p:cNvPr>
          <p:cNvSpPr/>
          <p:nvPr/>
        </p:nvSpPr>
        <p:spPr>
          <a:xfrm rot="17494244">
            <a:off x="2965858" y="1705768"/>
            <a:ext cx="910850" cy="2480230"/>
          </a:xfrm>
          <a:prstGeom prst="curvedLeftArrow">
            <a:avLst>
              <a:gd name="adj1" fmla="val 25000"/>
              <a:gd name="adj2" fmla="val 50000"/>
              <a:gd name="adj3" fmla="val 27703"/>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EBD53075-2ECF-A2E9-9651-4A0599DB312B}"/>
              </a:ext>
            </a:extLst>
          </p:cNvPr>
          <p:cNvSpPr txBox="1"/>
          <p:nvPr/>
        </p:nvSpPr>
        <p:spPr>
          <a:xfrm>
            <a:off x="7283440" y="3219334"/>
            <a:ext cx="4317167" cy="1477328"/>
          </a:xfrm>
          <a:prstGeom prst="rect">
            <a:avLst/>
          </a:prstGeom>
          <a:noFill/>
        </p:spPr>
        <p:txBody>
          <a:bodyPr wrap="square" rtlCol="0">
            <a:spAutoFit/>
          </a:bodyPr>
          <a:lstStyle/>
          <a:p>
            <a:r>
              <a:rPr lang="en-US" b="1" dirty="0"/>
              <a:t>2010: </a:t>
            </a:r>
            <a:r>
              <a:rPr lang="en-US" dirty="0"/>
              <a:t>Global health elective in Kisumu, Kenya with Ana-Claire Meyer during neurology residency at MGH/Brigham</a:t>
            </a:r>
          </a:p>
          <a:p>
            <a:endParaRPr lang="en-US" dirty="0"/>
          </a:p>
          <a:p>
            <a:endParaRPr lang="en-US" dirty="0"/>
          </a:p>
        </p:txBody>
      </p:sp>
      <p:pic>
        <p:nvPicPr>
          <p:cNvPr id="3" name="Picture 2">
            <a:extLst>
              <a:ext uri="{FF2B5EF4-FFF2-40B4-BE49-F238E27FC236}">
                <a16:creationId xmlns:a16="http://schemas.microsoft.com/office/drawing/2014/main" id="{162E6CD8-AAC4-9475-CC2E-0E46454A1E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581" y="2203413"/>
            <a:ext cx="1058002" cy="595126"/>
          </a:xfrm>
          <a:prstGeom prst="rect">
            <a:avLst/>
          </a:prstGeom>
        </p:spPr>
      </p:pic>
      <p:pic>
        <p:nvPicPr>
          <p:cNvPr id="7" name="Picture 6">
            <a:extLst>
              <a:ext uri="{FF2B5EF4-FFF2-40B4-BE49-F238E27FC236}">
                <a16:creationId xmlns:a16="http://schemas.microsoft.com/office/drawing/2014/main" id="{FDF728DE-A104-99B5-1E0A-2E9B71157D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2494" y="3725120"/>
            <a:ext cx="990600" cy="990600"/>
          </a:xfrm>
          <a:prstGeom prst="rect">
            <a:avLst/>
          </a:prstGeom>
        </p:spPr>
      </p:pic>
    </p:spTree>
    <p:extLst>
      <p:ext uri="{BB962C8B-B14F-4D97-AF65-F5344CB8AC3E}">
        <p14:creationId xmlns:p14="http://schemas.microsoft.com/office/powerpoint/2010/main" val="4077105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14A1-E6AB-DF71-FE58-251CB6A42D34}"/>
              </a:ext>
            </a:extLst>
          </p:cNvPr>
          <p:cNvSpPr>
            <a:spLocks noGrp="1"/>
          </p:cNvSpPr>
          <p:nvPr>
            <p:ph type="title"/>
          </p:nvPr>
        </p:nvSpPr>
        <p:spPr>
          <a:xfrm>
            <a:off x="473843" y="412228"/>
            <a:ext cx="10972800" cy="990600"/>
          </a:xfrm>
        </p:spPr>
        <p:txBody>
          <a:bodyPr>
            <a:noAutofit/>
          </a:bodyPr>
          <a:lstStyle/>
          <a:p>
            <a:pPr marL="914400" marR="0" indent="-914400">
              <a:spcBef>
                <a:spcPts val="0"/>
              </a:spcBef>
              <a:spcAft>
                <a:spcPts val="0"/>
              </a:spcAft>
            </a:pPr>
            <a:endParaRPr lang="en-US" sz="3200" b="1" dirty="0">
              <a:solidFill>
                <a:schemeClr val="accent1"/>
              </a:solidFill>
            </a:endParaRPr>
          </a:p>
        </p:txBody>
      </p:sp>
      <p:pic>
        <p:nvPicPr>
          <p:cNvPr id="5" name="Content Placeholder 4">
            <a:extLst>
              <a:ext uri="{FF2B5EF4-FFF2-40B4-BE49-F238E27FC236}">
                <a16:creationId xmlns:a16="http://schemas.microsoft.com/office/drawing/2014/main" id="{35628CEA-0D46-DC49-73D9-DA3769AE4E9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95496" y="1226693"/>
            <a:ext cx="3657600" cy="2743201"/>
          </a:xfrm>
        </p:spPr>
      </p:pic>
      <p:pic>
        <p:nvPicPr>
          <p:cNvPr id="7" name="Picture 6">
            <a:extLst>
              <a:ext uri="{FF2B5EF4-FFF2-40B4-BE49-F238E27FC236}">
                <a16:creationId xmlns:a16="http://schemas.microsoft.com/office/drawing/2014/main" id="{01E2A2D5-1B84-83D9-9484-B4481B7D29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2906" y="1226692"/>
            <a:ext cx="1465074" cy="1538993"/>
          </a:xfrm>
          <a:prstGeom prst="rect">
            <a:avLst/>
          </a:prstGeom>
        </p:spPr>
      </p:pic>
      <p:pic>
        <p:nvPicPr>
          <p:cNvPr id="11" name="Picture 10">
            <a:extLst>
              <a:ext uri="{FF2B5EF4-FFF2-40B4-BE49-F238E27FC236}">
                <a16:creationId xmlns:a16="http://schemas.microsoft.com/office/drawing/2014/main" id="{722DD262-2ADE-2E6B-F9FF-C132BB377A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7412" y="1226693"/>
            <a:ext cx="3744772" cy="2768812"/>
          </a:xfrm>
          <a:prstGeom prst="rect">
            <a:avLst/>
          </a:prstGeom>
        </p:spPr>
      </p:pic>
      <p:pic>
        <p:nvPicPr>
          <p:cNvPr id="13" name="Picture 12">
            <a:extLst>
              <a:ext uri="{FF2B5EF4-FFF2-40B4-BE49-F238E27FC236}">
                <a16:creationId xmlns:a16="http://schemas.microsoft.com/office/drawing/2014/main" id="{7E5DEFE3-661B-9EBE-CE65-7599364D3F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494" y="3747540"/>
            <a:ext cx="3740879" cy="2805659"/>
          </a:xfrm>
          <a:prstGeom prst="rect">
            <a:avLst/>
          </a:prstGeom>
        </p:spPr>
      </p:pic>
      <p:pic>
        <p:nvPicPr>
          <p:cNvPr id="16" name="Picture 3" descr="Screen Shot 2016-09-13 at 9.00.13 PM.png">
            <a:extLst>
              <a:ext uri="{FF2B5EF4-FFF2-40B4-BE49-F238E27FC236}">
                <a16:creationId xmlns:a16="http://schemas.microsoft.com/office/drawing/2014/main" id="{E7E820AD-5DAE-D0AB-1DB7-D31876F5A40A}"/>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12910" y="1226693"/>
            <a:ext cx="1108057" cy="15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8AFFC091-42D4-73F0-1DCA-CD9D864B7E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97980" y="1226693"/>
            <a:ext cx="1114930" cy="1538992"/>
          </a:xfrm>
          <a:prstGeom prst="rect">
            <a:avLst/>
          </a:prstGeom>
        </p:spPr>
      </p:pic>
      <p:sp>
        <p:nvSpPr>
          <p:cNvPr id="19" name="TextBox 18">
            <a:extLst>
              <a:ext uri="{FF2B5EF4-FFF2-40B4-BE49-F238E27FC236}">
                <a16:creationId xmlns:a16="http://schemas.microsoft.com/office/drawing/2014/main" id="{7806E198-6B54-6BF8-23E7-AE72186BB7B8}"/>
              </a:ext>
            </a:extLst>
          </p:cNvPr>
          <p:cNvSpPr txBox="1"/>
          <p:nvPr/>
        </p:nvSpPr>
        <p:spPr>
          <a:xfrm>
            <a:off x="7832907" y="2765686"/>
            <a:ext cx="3740880" cy="3970318"/>
          </a:xfrm>
          <a:prstGeom prst="rect">
            <a:avLst/>
          </a:prstGeom>
          <a:noFill/>
        </p:spPr>
        <p:txBody>
          <a:bodyPr wrap="square" rtlCol="0">
            <a:spAutoFit/>
          </a:bodyPr>
          <a:lstStyle/>
          <a:p>
            <a:pPr algn="ctr"/>
            <a:r>
              <a:rPr lang="en-US" sz="1800" b="1" dirty="0"/>
              <a:t>Primary project: </a:t>
            </a:r>
          </a:p>
          <a:p>
            <a:pPr algn="ctr"/>
            <a:r>
              <a:rPr lang="en-US" sz="1800" dirty="0"/>
              <a:t>Use of transcranial Doppler ultrasound to detect cerebral vasculopathy in patients with subarachnoid cysticercosis</a:t>
            </a:r>
          </a:p>
          <a:p>
            <a:pPr algn="ctr"/>
            <a:br>
              <a:rPr lang="en-US" sz="1800" dirty="0"/>
            </a:br>
            <a:r>
              <a:rPr lang="en-US" sz="1800" b="1" dirty="0"/>
              <a:t>Mentors</a:t>
            </a:r>
            <a:r>
              <a:rPr lang="en-US" b="1" dirty="0"/>
              <a:t>/Collaborators:</a:t>
            </a:r>
            <a:r>
              <a:rPr lang="en-US" sz="1800" b="1" dirty="0"/>
              <a:t> </a:t>
            </a:r>
            <a:r>
              <a:rPr lang="en-US" sz="1800" dirty="0"/>
              <a:t>Ana-Claire Meyer, Judith </a:t>
            </a:r>
            <a:r>
              <a:rPr lang="en-US" sz="1800" dirty="0" err="1"/>
              <a:t>Kwasa</a:t>
            </a:r>
            <a:r>
              <a:rPr lang="en-US" sz="1800" dirty="0"/>
              <a:t>, Deanna (</a:t>
            </a:r>
            <a:r>
              <a:rPr lang="en-US" sz="1800" dirty="0" err="1"/>
              <a:t>Cettomai</a:t>
            </a:r>
            <a:r>
              <a:rPr lang="en-US" sz="1800" dirty="0"/>
              <a:t>) Saylor</a:t>
            </a:r>
          </a:p>
          <a:p>
            <a:pPr algn="ctr"/>
            <a:endParaRPr lang="en-US" dirty="0"/>
          </a:p>
          <a:p>
            <a:pPr algn="ctr"/>
            <a:r>
              <a:rPr lang="en-US" b="1" dirty="0"/>
              <a:t>Site: </a:t>
            </a:r>
            <a:r>
              <a:rPr lang="en-US" dirty="0"/>
              <a:t>UCSF Family AIDS Care and Education Services (FACES), Kisumu, Kenya</a:t>
            </a:r>
          </a:p>
          <a:p>
            <a:endParaRPr lang="en-US" dirty="0"/>
          </a:p>
        </p:txBody>
      </p:sp>
      <p:pic>
        <p:nvPicPr>
          <p:cNvPr id="9" name="Picture 8">
            <a:extLst>
              <a:ext uri="{FF2B5EF4-FFF2-40B4-BE49-F238E27FC236}">
                <a16:creationId xmlns:a16="http://schemas.microsoft.com/office/drawing/2014/main" id="{CF91262A-5E85-5176-89A1-D0ADB2C1AF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77412" y="3531638"/>
            <a:ext cx="3740879" cy="3021561"/>
          </a:xfrm>
          <a:prstGeom prst="rect">
            <a:avLst/>
          </a:prstGeom>
        </p:spPr>
      </p:pic>
    </p:spTree>
    <p:extLst>
      <p:ext uri="{BB962C8B-B14F-4D97-AF65-F5344CB8AC3E}">
        <p14:creationId xmlns:p14="http://schemas.microsoft.com/office/powerpoint/2010/main" val="2433275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52CB3D-2A22-1D7B-69D6-5356FD818F66}"/>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78B37989-4FC7-993F-5567-DBB409204E97}"/>
              </a:ext>
            </a:extLst>
          </p:cNvPr>
          <p:cNvPicPr>
            <a:picLocks noGrp="1" noChangeAspect="1"/>
          </p:cNvPicPr>
          <p:nvPr>
            <p:ph idx="1"/>
          </p:nvPr>
        </p:nvPicPr>
        <p:blipFill>
          <a:blip r:embed="rId3" cstate="screen">
            <a:alphaModFix amt="49000"/>
            <a:extLst>
              <a:ext uri="{28A0092B-C50C-407E-A947-70E740481C1C}">
                <a14:useLocalDpi xmlns:a14="http://schemas.microsoft.com/office/drawing/2010/main"/>
              </a:ext>
            </a:extLst>
          </a:blip>
          <a:stretch>
            <a:fillRect/>
          </a:stretch>
        </p:blipFill>
        <p:spPr>
          <a:xfrm>
            <a:off x="275159" y="659376"/>
            <a:ext cx="6919646" cy="5119917"/>
          </a:xfrm>
        </p:spPr>
      </p:pic>
      <p:sp>
        <p:nvSpPr>
          <p:cNvPr id="16" name="Curved Left Arrow 15">
            <a:extLst>
              <a:ext uri="{FF2B5EF4-FFF2-40B4-BE49-F238E27FC236}">
                <a16:creationId xmlns:a16="http://schemas.microsoft.com/office/drawing/2014/main" id="{156B776B-DCBC-B688-6D83-52DB69F746F2}"/>
              </a:ext>
            </a:extLst>
          </p:cNvPr>
          <p:cNvSpPr/>
          <p:nvPr/>
        </p:nvSpPr>
        <p:spPr>
          <a:xfrm rot="16667340">
            <a:off x="3566903" y="530403"/>
            <a:ext cx="1238789" cy="4024422"/>
          </a:xfrm>
          <a:prstGeom prst="curvedLeftArrow">
            <a:avLst>
              <a:gd name="adj1" fmla="val 25000"/>
              <a:gd name="adj2" fmla="val 50000"/>
              <a:gd name="adj3" fmla="val 27703"/>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EBD53075-2ECF-A2E9-9651-4A0599DB312B}"/>
              </a:ext>
            </a:extLst>
          </p:cNvPr>
          <p:cNvSpPr txBox="1"/>
          <p:nvPr/>
        </p:nvSpPr>
        <p:spPr>
          <a:xfrm>
            <a:off x="7265233" y="3429000"/>
            <a:ext cx="4317167" cy="1477328"/>
          </a:xfrm>
          <a:prstGeom prst="rect">
            <a:avLst/>
          </a:prstGeom>
          <a:noFill/>
        </p:spPr>
        <p:txBody>
          <a:bodyPr wrap="square" rtlCol="0">
            <a:spAutoFit/>
          </a:bodyPr>
          <a:lstStyle/>
          <a:p>
            <a:r>
              <a:rPr lang="en-US" b="1" dirty="0"/>
              <a:t>2011: </a:t>
            </a:r>
            <a:r>
              <a:rPr lang="en-US" dirty="0"/>
              <a:t>Global health elective in Guangzhou, China during neurology residency at MGH/Brigham</a:t>
            </a:r>
          </a:p>
          <a:p>
            <a:endParaRPr lang="en-US" dirty="0"/>
          </a:p>
          <a:p>
            <a:endParaRPr lang="en-US" dirty="0"/>
          </a:p>
        </p:txBody>
      </p:sp>
      <p:pic>
        <p:nvPicPr>
          <p:cNvPr id="2" name="Picture 1">
            <a:extLst>
              <a:ext uri="{FF2B5EF4-FFF2-40B4-BE49-F238E27FC236}">
                <a16:creationId xmlns:a16="http://schemas.microsoft.com/office/drawing/2014/main" id="{F5F706D2-E352-AD5E-705D-88D2B9E35E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581" y="2203413"/>
            <a:ext cx="1058002" cy="595126"/>
          </a:xfrm>
          <a:prstGeom prst="rect">
            <a:avLst/>
          </a:prstGeom>
        </p:spPr>
      </p:pic>
      <p:pic>
        <p:nvPicPr>
          <p:cNvPr id="3" name="Picture 2">
            <a:extLst>
              <a:ext uri="{FF2B5EF4-FFF2-40B4-BE49-F238E27FC236}">
                <a16:creationId xmlns:a16="http://schemas.microsoft.com/office/drawing/2014/main" id="{22697794-52F3-0BB4-537A-58DE5779A4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9927" y="3429000"/>
            <a:ext cx="1264170" cy="948128"/>
          </a:xfrm>
          <a:prstGeom prst="rect">
            <a:avLst/>
          </a:prstGeom>
        </p:spPr>
      </p:pic>
    </p:spTree>
    <p:extLst>
      <p:ext uri="{BB962C8B-B14F-4D97-AF65-F5344CB8AC3E}">
        <p14:creationId xmlns:p14="http://schemas.microsoft.com/office/powerpoint/2010/main" val="63048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111C-F28F-9D66-0E7B-F339349AE00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8183C33-32BB-0C86-7900-5F9D20C2BEC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09600" y="3672591"/>
            <a:ext cx="3797508" cy="2848131"/>
          </a:xfrm>
        </p:spPr>
      </p:pic>
      <p:pic>
        <p:nvPicPr>
          <p:cNvPr id="7" name="Picture 6">
            <a:extLst>
              <a:ext uri="{FF2B5EF4-FFF2-40B4-BE49-F238E27FC236}">
                <a16:creationId xmlns:a16="http://schemas.microsoft.com/office/drawing/2014/main" id="{D4293097-C58B-293B-F9B9-094563BD19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 y="814466"/>
            <a:ext cx="3797508" cy="2848131"/>
          </a:xfrm>
          <a:prstGeom prst="rect">
            <a:avLst/>
          </a:prstGeom>
        </p:spPr>
      </p:pic>
      <p:grpSp>
        <p:nvGrpSpPr>
          <p:cNvPr id="11" name="Group 10">
            <a:extLst>
              <a:ext uri="{FF2B5EF4-FFF2-40B4-BE49-F238E27FC236}">
                <a16:creationId xmlns:a16="http://schemas.microsoft.com/office/drawing/2014/main" id="{3B888C73-7C31-42F9-B6D3-73B3EF41403A}"/>
              </a:ext>
            </a:extLst>
          </p:cNvPr>
          <p:cNvGrpSpPr/>
          <p:nvPr/>
        </p:nvGrpSpPr>
        <p:grpSpPr>
          <a:xfrm>
            <a:off x="4407106" y="3493958"/>
            <a:ext cx="3810833" cy="3026764"/>
            <a:chOff x="1524000" y="0"/>
            <a:chExt cx="7772400" cy="5829300"/>
          </a:xfrm>
        </p:grpSpPr>
        <p:pic>
          <p:nvPicPr>
            <p:cNvPr id="9" name="Picture 8">
              <a:extLst>
                <a:ext uri="{FF2B5EF4-FFF2-40B4-BE49-F238E27FC236}">
                  <a16:creationId xmlns:a16="http://schemas.microsoft.com/office/drawing/2014/main" id="{7CC7E087-9F4A-C39D-DCF7-C504D4DA80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0" y="0"/>
              <a:ext cx="7772400" cy="5829300"/>
            </a:xfrm>
            <a:prstGeom prst="rect">
              <a:avLst/>
            </a:prstGeom>
          </p:spPr>
        </p:pic>
        <p:sp>
          <p:nvSpPr>
            <p:cNvPr id="10" name="TextBox 9">
              <a:extLst>
                <a:ext uri="{FF2B5EF4-FFF2-40B4-BE49-F238E27FC236}">
                  <a16:creationId xmlns:a16="http://schemas.microsoft.com/office/drawing/2014/main" id="{73969513-DA02-B2E2-1515-BBFE4E9692B0}"/>
                </a:ext>
              </a:extLst>
            </p:cNvPr>
            <p:cNvSpPr txBox="1"/>
            <p:nvPr/>
          </p:nvSpPr>
          <p:spPr>
            <a:xfrm>
              <a:off x="3327817" y="2749758"/>
              <a:ext cx="434714" cy="398176"/>
            </a:xfrm>
            <a:prstGeom prst="rect">
              <a:avLst/>
            </a:prstGeom>
            <a:solidFill>
              <a:schemeClr val="bg1">
                <a:lumMod val="85000"/>
                <a:alpha val="93000"/>
              </a:schemeClr>
            </a:solidFill>
          </p:spPr>
          <p:txBody>
            <a:bodyPr wrap="square" rtlCol="0">
              <a:spAutoFit/>
            </a:bodyPr>
            <a:lstStyle/>
            <a:p>
              <a:endParaRPr lang="en-US" dirty="0"/>
            </a:p>
          </p:txBody>
        </p:sp>
      </p:grpSp>
      <p:pic>
        <p:nvPicPr>
          <p:cNvPr id="13" name="Picture 12">
            <a:extLst>
              <a:ext uri="{FF2B5EF4-FFF2-40B4-BE49-F238E27FC236}">
                <a16:creationId xmlns:a16="http://schemas.microsoft.com/office/drawing/2014/main" id="{C6628015-74E9-29B4-D92B-3AC41BAE84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7107" y="814466"/>
            <a:ext cx="3810833" cy="2858125"/>
          </a:xfrm>
          <a:prstGeom prst="rect">
            <a:avLst/>
          </a:prstGeom>
        </p:spPr>
      </p:pic>
      <p:sp>
        <p:nvSpPr>
          <p:cNvPr id="14" name="TextBox 13">
            <a:extLst>
              <a:ext uri="{FF2B5EF4-FFF2-40B4-BE49-F238E27FC236}">
                <a16:creationId xmlns:a16="http://schemas.microsoft.com/office/drawing/2014/main" id="{90D9C607-33F3-2DA4-04F1-8487AEBFA482}"/>
              </a:ext>
            </a:extLst>
          </p:cNvPr>
          <p:cNvSpPr txBox="1"/>
          <p:nvPr/>
        </p:nvSpPr>
        <p:spPr>
          <a:xfrm>
            <a:off x="8217939" y="1954437"/>
            <a:ext cx="3468561" cy="3416320"/>
          </a:xfrm>
          <a:prstGeom prst="rect">
            <a:avLst/>
          </a:prstGeom>
          <a:noFill/>
        </p:spPr>
        <p:txBody>
          <a:bodyPr wrap="square" rtlCol="0">
            <a:spAutoFit/>
          </a:bodyPr>
          <a:lstStyle/>
          <a:p>
            <a:pPr algn="ctr"/>
            <a:r>
              <a:rPr lang="en-US" sz="1800" b="1" dirty="0"/>
              <a:t>Primary project: </a:t>
            </a:r>
          </a:p>
          <a:p>
            <a:pPr algn="ctr"/>
            <a:r>
              <a:rPr lang="en-US" sz="1800" dirty="0">
                <a:effectLst/>
                <a:latin typeface="Arial" panose="020B0604020202020204" pitchFamily="34" charset="0"/>
                <a:ea typeface="MS Mincho" panose="02020609040205080304" pitchFamily="49" charset="-128"/>
                <a:cs typeface="Times New Roman" panose="02020603050405020304" pitchFamily="18" charset="0"/>
              </a:rPr>
              <a:t>Evaluation of a community-based approach to stroke care in a rural setting in Guangdong Province, China</a:t>
            </a:r>
          </a:p>
          <a:p>
            <a:pPr algn="ctr"/>
            <a:br>
              <a:rPr lang="en-US" sz="1800" dirty="0"/>
            </a:br>
            <a:r>
              <a:rPr lang="en-US" sz="1800" b="1" dirty="0"/>
              <a:t>Mentors</a:t>
            </a:r>
            <a:r>
              <a:rPr lang="en-US" b="1" dirty="0"/>
              <a:t>:</a:t>
            </a:r>
            <a:r>
              <a:rPr lang="en-US" sz="1800" b="1" dirty="0"/>
              <a:t> </a:t>
            </a:r>
            <a:r>
              <a:rPr lang="en-US" sz="1800" dirty="0" err="1"/>
              <a:t>Weiping</a:t>
            </a:r>
            <a:r>
              <a:rPr lang="en-US" sz="1800" dirty="0"/>
              <a:t> Liao, </a:t>
            </a:r>
            <a:r>
              <a:rPr lang="en-US" sz="1800" dirty="0" err="1"/>
              <a:t>En</a:t>
            </a:r>
            <a:r>
              <a:rPr lang="en-US" sz="1800" dirty="0"/>
              <a:t> Xu</a:t>
            </a:r>
          </a:p>
          <a:p>
            <a:pPr algn="ctr"/>
            <a:endParaRPr lang="en-US" dirty="0"/>
          </a:p>
          <a:p>
            <a:pPr algn="ctr"/>
            <a:r>
              <a:rPr lang="en-US" b="1" dirty="0"/>
              <a:t>Site: </a:t>
            </a:r>
            <a:r>
              <a:rPr lang="en-US" dirty="0"/>
              <a:t>Guangzhou Medical College, Institute of Neurosciences</a:t>
            </a:r>
          </a:p>
          <a:p>
            <a:endParaRPr lang="en-US" dirty="0"/>
          </a:p>
        </p:txBody>
      </p:sp>
    </p:spTree>
    <p:extLst>
      <p:ext uri="{BB962C8B-B14F-4D97-AF65-F5344CB8AC3E}">
        <p14:creationId xmlns:p14="http://schemas.microsoft.com/office/powerpoint/2010/main" val="2789584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52CB3D-2A22-1D7B-69D6-5356FD818F66}"/>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78B37989-4FC7-993F-5567-DBB409204E97}"/>
              </a:ext>
            </a:extLst>
          </p:cNvPr>
          <p:cNvPicPr>
            <a:picLocks noGrp="1" noChangeAspect="1"/>
          </p:cNvPicPr>
          <p:nvPr>
            <p:ph idx="1"/>
          </p:nvPr>
        </p:nvPicPr>
        <p:blipFill>
          <a:blip r:embed="rId3" cstate="screen">
            <a:alphaModFix amt="49000"/>
            <a:extLst>
              <a:ext uri="{28A0092B-C50C-407E-A947-70E740481C1C}">
                <a14:useLocalDpi xmlns:a14="http://schemas.microsoft.com/office/drawing/2010/main"/>
              </a:ext>
            </a:extLst>
          </a:blip>
          <a:stretch>
            <a:fillRect/>
          </a:stretch>
        </p:blipFill>
        <p:spPr>
          <a:xfrm>
            <a:off x="275159" y="659376"/>
            <a:ext cx="6919646" cy="5119917"/>
          </a:xfrm>
        </p:spPr>
      </p:pic>
      <p:sp>
        <p:nvSpPr>
          <p:cNvPr id="16" name="Curved Left Arrow 15">
            <a:extLst>
              <a:ext uri="{FF2B5EF4-FFF2-40B4-BE49-F238E27FC236}">
                <a16:creationId xmlns:a16="http://schemas.microsoft.com/office/drawing/2014/main" id="{156B776B-DCBC-B688-6D83-52DB69F746F2}"/>
              </a:ext>
            </a:extLst>
          </p:cNvPr>
          <p:cNvSpPr/>
          <p:nvPr/>
        </p:nvSpPr>
        <p:spPr>
          <a:xfrm rot="16200000">
            <a:off x="3061740" y="-21237"/>
            <a:ext cx="1096781" cy="4971738"/>
          </a:xfrm>
          <a:prstGeom prst="curvedLeftArrow">
            <a:avLst>
              <a:gd name="adj1" fmla="val 25000"/>
              <a:gd name="adj2" fmla="val 50000"/>
              <a:gd name="adj3" fmla="val 27703"/>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EBD53075-2ECF-A2E9-9651-4A0599DB312B}"/>
              </a:ext>
            </a:extLst>
          </p:cNvPr>
          <p:cNvSpPr txBox="1"/>
          <p:nvPr/>
        </p:nvSpPr>
        <p:spPr>
          <a:xfrm>
            <a:off x="7265233" y="4733341"/>
            <a:ext cx="4317167" cy="1200329"/>
          </a:xfrm>
          <a:prstGeom prst="rect">
            <a:avLst/>
          </a:prstGeom>
          <a:noFill/>
        </p:spPr>
        <p:txBody>
          <a:bodyPr wrap="square" rtlCol="0">
            <a:spAutoFit/>
          </a:bodyPr>
          <a:lstStyle/>
          <a:p>
            <a:r>
              <a:rPr lang="en-US" b="1" dirty="0"/>
              <a:t>2014-15: </a:t>
            </a:r>
            <a:r>
              <a:rPr lang="en-US" dirty="0" err="1"/>
              <a:t>GloCal</a:t>
            </a:r>
            <a:r>
              <a:rPr lang="en-US" dirty="0"/>
              <a:t> fellowship in Beijing, China with Dr. </a:t>
            </a:r>
            <a:r>
              <a:rPr lang="en-US" dirty="0" err="1"/>
              <a:t>Taisheng</a:t>
            </a:r>
            <a:r>
              <a:rPr lang="en-US" dirty="0"/>
              <a:t> Li at Peking Union Medical College Hospital</a:t>
            </a:r>
          </a:p>
          <a:p>
            <a:endParaRPr lang="en-US" dirty="0"/>
          </a:p>
        </p:txBody>
      </p:sp>
      <p:pic>
        <p:nvPicPr>
          <p:cNvPr id="3" name="Picture 2">
            <a:extLst>
              <a:ext uri="{FF2B5EF4-FFF2-40B4-BE49-F238E27FC236}">
                <a16:creationId xmlns:a16="http://schemas.microsoft.com/office/drawing/2014/main" id="{F3AABAD3-74AB-90E4-6D78-F81F983B5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623" y="3024266"/>
            <a:ext cx="1022581" cy="558383"/>
          </a:xfrm>
          <a:prstGeom prst="rect">
            <a:avLst/>
          </a:prstGeom>
        </p:spPr>
      </p:pic>
      <p:pic>
        <p:nvPicPr>
          <p:cNvPr id="6" name="Picture 5">
            <a:extLst>
              <a:ext uri="{FF2B5EF4-FFF2-40B4-BE49-F238E27FC236}">
                <a16:creationId xmlns:a16="http://schemas.microsoft.com/office/drawing/2014/main" id="{75E55590-90AF-EEBB-F21F-E51537444B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3061" y="3039514"/>
            <a:ext cx="1101268" cy="731499"/>
          </a:xfrm>
          <a:prstGeom prst="rect">
            <a:avLst/>
          </a:prstGeom>
        </p:spPr>
      </p:pic>
    </p:spTree>
    <p:extLst>
      <p:ext uri="{BB962C8B-B14F-4D97-AF65-F5344CB8AC3E}">
        <p14:creationId xmlns:p14="http://schemas.microsoft.com/office/powerpoint/2010/main" val="2929696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Screen Shot 2016-09-13 at 9.06.38 PM.png">
            <a:extLst>
              <a:ext uri="{FF2B5EF4-FFF2-40B4-BE49-F238E27FC236}">
                <a16:creationId xmlns:a16="http://schemas.microsoft.com/office/drawing/2014/main" id="{DB3E5200-00F8-1A9D-4D5D-1D7FAEE3E66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64131" y="818658"/>
            <a:ext cx="2792363" cy="332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382E954-BC8F-7475-9A26-692D36AB9736}"/>
              </a:ext>
            </a:extLst>
          </p:cNvPr>
          <p:cNvSpPr>
            <a:spLocks noGrp="1"/>
          </p:cNvSpPr>
          <p:nvPr>
            <p:ph type="title"/>
          </p:nvPr>
        </p:nvSpPr>
        <p:spPr/>
        <p:txBody>
          <a:bodyPr/>
          <a:lstStyle/>
          <a:p>
            <a:pPr>
              <a:defRPr/>
            </a:pPr>
            <a:endParaRPr lang="en-US" dirty="0">
              <a:sym typeface="Gill Sans" charset="0"/>
            </a:endParaRPr>
          </a:p>
        </p:txBody>
      </p:sp>
      <p:pic>
        <p:nvPicPr>
          <p:cNvPr id="18" name="Picture 17">
            <a:extLst>
              <a:ext uri="{FF2B5EF4-FFF2-40B4-BE49-F238E27FC236}">
                <a16:creationId xmlns:a16="http://schemas.microsoft.com/office/drawing/2014/main" id="{5C380CF8-AB2A-7378-4758-F94E7896D6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354651" y="1590710"/>
            <a:ext cx="4954506" cy="3427790"/>
          </a:xfrm>
          <a:prstGeom prst="rect">
            <a:avLst/>
          </a:prstGeom>
        </p:spPr>
      </p:pic>
      <p:pic>
        <p:nvPicPr>
          <p:cNvPr id="20" name="Picture 19">
            <a:extLst>
              <a:ext uri="{FF2B5EF4-FFF2-40B4-BE49-F238E27FC236}">
                <a16:creationId xmlns:a16="http://schemas.microsoft.com/office/drawing/2014/main" id="{E7DBA4BB-F00C-234D-300E-7A2BCB1785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706444" y="1264232"/>
            <a:ext cx="3326313" cy="2435164"/>
          </a:xfrm>
          <a:prstGeom prst="rect">
            <a:avLst/>
          </a:prstGeom>
        </p:spPr>
      </p:pic>
      <p:pic>
        <p:nvPicPr>
          <p:cNvPr id="23" name="Picture 22">
            <a:extLst>
              <a:ext uri="{FF2B5EF4-FFF2-40B4-BE49-F238E27FC236}">
                <a16:creationId xmlns:a16="http://schemas.microsoft.com/office/drawing/2014/main" id="{4D4D4EC9-510F-0382-ED11-8379C429B4A5}"/>
              </a:ext>
            </a:extLst>
          </p:cNvPr>
          <p:cNvPicPr>
            <a:picLocks noChangeAspect="1"/>
          </p:cNvPicPr>
          <p:nvPr/>
        </p:nvPicPr>
        <p:blipFill>
          <a:blip r:embed="rId6"/>
          <a:stretch>
            <a:fillRect/>
          </a:stretch>
        </p:blipFill>
        <p:spPr>
          <a:xfrm>
            <a:off x="586822" y="818657"/>
            <a:ext cx="2539301" cy="1730560"/>
          </a:xfrm>
          <a:prstGeom prst="rect">
            <a:avLst/>
          </a:prstGeom>
        </p:spPr>
      </p:pic>
      <p:sp>
        <p:nvSpPr>
          <p:cNvPr id="26" name="TextBox 25">
            <a:extLst>
              <a:ext uri="{FF2B5EF4-FFF2-40B4-BE49-F238E27FC236}">
                <a16:creationId xmlns:a16="http://schemas.microsoft.com/office/drawing/2014/main" id="{7458F8C4-7622-E85B-7CEF-68E723180A9A}"/>
              </a:ext>
            </a:extLst>
          </p:cNvPr>
          <p:cNvSpPr txBox="1"/>
          <p:nvPr/>
        </p:nvSpPr>
        <p:spPr>
          <a:xfrm>
            <a:off x="6610119" y="4144970"/>
            <a:ext cx="5202130" cy="2400657"/>
          </a:xfrm>
          <a:prstGeom prst="rect">
            <a:avLst/>
          </a:prstGeom>
          <a:noFill/>
        </p:spPr>
        <p:txBody>
          <a:bodyPr wrap="square" rtlCol="0">
            <a:spAutoFit/>
          </a:bodyPr>
          <a:lstStyle/>
          <a:p>
            <a:pPr algn="ctr"/>
            <a:r>
              <a:rPr lang="en-US" sz="1650" b="1" dirty="0"/>
              <a:t>Primary project: </a:t>
            </a:r>
            <a:r>
              <a:rPr lang="en-US" sz="1650" dirty="0">
                <a:effectLst/>
                <a:latin typeface="Arial" panose="020B0604020202020204" pitchFamily="34" charset="0"/>
              </a:rPr>
              <a:t>A feasibility study of the transcranial Doppler carbon dioxide challenge to evaluate cerebral vasoreactivity in HIV-infected individuals in China </a:t>
            </a:r>
            <a:endParaRPr lang="en-US" sz="1650" dirty="0"/>
          </a:p>
          <a:p>
            <a:pPr algn="ctr"/>
            <a:br>
              <a:rPr lang="en-US" sz="1650" dirty="0"/>
            </a:br>
            <a:r>
              <a:rPr lang="en-US" sz="1650" b="1" dirty="0"/>
              <a:t>Mentors: </a:t>
            </a:r>
            <a:r>
              <a:rPr lang="en-US" sz="1650" dirty="0" err="1"/>
              <a:t>Taisheng</a:t>
            </a:r>
            <a:r>
              <a:rPr lang="en-US" sz="1650" dirty="0"/>
              <a:t> Li, </a:t>
            </a:r>
            <a:r>
              <a:rPr lang="en-US" sz="1650" dirty="0" err="1"/>
              <a:t>Huanling</a:t>
            </a:r>
            <a:r>
              <a:rPr lang="en-US" sz="1650" dirty="0"/>
              <a:t> Wang</a:t>
            </a:r>
          </a:p>
          <a:p>
            <a:pPr algn="ctr"/>
            <a:endParaRPr lang="en-US" sz="1650" dirty="0"/>
          </a:p>
          <a:p>
            <a:pPr algn="ctr"/>
            <a:r>
              <a:rPr lang="en-US" sz="1650" b="1" dirty="0"/>
              <a:t>Site: </a:t>
            </a:r>
            <a:r>
              <a:rPr lang="en-US" sz="1650" dirty="0"/>
              <a:t>Peking Union Medical College Hospital, Beijing, China; Third People’s Hospital, Shenzhen, China</a:t>
            </a:r>
          </a:p>
          <a:p>
            <a:endParaRPr lang="en-US" dirty="0"/>
          </a:p>
        </p:txBody>
      </p:sp>
      <p:pic>
        <p:nvPicPr>
          <p:cNvPr id="22" name="Picture 21">
            <a:extLst>
              <a:ext uri="{FF2B5EF4-FFF2-40B4-BE49-F238E27FC236}">
                <a16:creationId xmlns:a16="http://schemas.microsoft.com/office/drawing/2014/main" id="{44B00CE5-FE00-7467-6B3A-35B2A9C96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222157" y="2877894"/>
            <a:ext cx="3232642" cy="257528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27" y="494554"/>
            <a:ext cx="5818373" cy="990600"/>
          </a:xfrm>
        </p:spPr>
        <p:txBody>
          <a:bodyPr>
            <a:noAutofit/>
          </a:bodyPr>
          <a:lstStyle/>
          <a:p>
            <a:r>
              <a:rPr lang="en-US" sz="2900" b="1" dirty="0">
                <a:solidFill>
                  <a:srgbClr val="294171"/>
                </a:solidFill>
              </a:rPr>
              <a:t>Effect of anti-retroviral therapy on </a:t>
            </a:r>
            <a:br>
              <a:rPr lang="en-US" sz="2900" b="1" dirty="0">
                <a:solidFill>
                  <a:srgbClr val="294171"/>
                </a:solidFill>
              </a:rPr>
            </a:br>
            <a:r>
              <a:rPr lang="en-US" sz="2900" b="1" dirty="0">
                <a:solidFill>
                  <a:srgbClr val="294171"/>
                </a:solidFill>
              </a:rPr>
              <a:t>cerebrovascular function</a:t>
            </a:r>
          </a:p>
        </p:txBody>
      </p:sp>
      <p:sp>
        <p:nvSpPr>
          <p:cNvPr id="3" name="Content Placeholder 2"/>
          <p:cNvSpPr>
            <a:spLocks noGrp="1"/>
          </p:cNvSpPr>
          <p:nvPr>
            <p:ph idx="1"/>
          </p:nvPr>
        </p:nvSpPr>
        <p:spPr>
          <a:xfrm>
            <a:off x="531627" y="1688466"/>
            <a:ext cx="5696476" cy="5108388"/>
          </a:xfrm>
        </p:spPr>
        <p:txBody>
          <a:bodyPr>
            <a:normAutofit fontScale="92500" lnSpcReduction="10000"/>
          </a:bodyPr>
          <a:lstStyle/>
          <a:p>
            <a:r>
              <a:rPr lang="en-US" sz="2300"/>
              <a:t>75 people with HIV in Beijing (mean age, 41 years; median time since diagnosis, 5 years)</a:t>
            </a:r>
          </a:p>
          <a:p>
            <a:pPr marL="0" indent="0">
              <a:buNone/>
            </a:pPr>
            <a:endParaRPr lang="en-US" sz="2300"/>
          </a:p>
          <a:p>
            <a:r>
              <a:rPr lang="en-US" sz="2300"/>
              <a:t>100% ART-treated and </a:t>
            </a:r>
            <a:r>
              <a:rPr lang="en-US" sz="2300" err="1"/>
              <a:t>virologically</a:t>
            </a:r>
            <a:r>
              <a:rPr lang="en-US" sz="2300"/>
              <a:t> suppressed</a:t>
            </a:r>
          </a:p>
          <a:p>
            <a:endParaRPr lang="en-US" sz="2300"/>
          </a:p>
          <a:p>
            <a:r>
              <a:rPr lang="en-US" sz="2300"/>
              <a:t>Majority of participants on tenofovir or zidovudine | </a:t>
            </a:r>
            <a:r>
              <a:rPr lang="en-US" sz="2300" err="1"/>
              <a:t>lamividuine</a:t>
            </a:r>
            <a:r>
              <a:rPr lang="en-US" sz="2300"/>
              <a:t> | efavirenz, nevirapine, or lopinavir/ritonavir</a:t>
            </a:r>
          </a:p>
          <a:p>
            <a:endParaRPr lang="en-US" sz="2300"/>
          </a:p>
          <a:p>
            <a:r>
              <a:rPr lang="en-US" sz="2300"/>
              <a:t>Measured </a:t>
            </a:r>
            <a:r>
              <a:rPr lang="en-US" sz="2300" b="1"/>
              <a:t>cerebral </a:t>
            </a:r>
            <a:r>
              <a:rPr lang="en-US" sz="2300" b="1" err="1"/>
              <a:t>vasoreactivity</a:t>
            </a:r>
            <a:r>
              <a:rPr lang="en-US" sz="2300"/>
              <a:t>, marker of cerebrovascular endothelial function associated with large artery &amp; small vessel disease, using </a:t>
            </a:r>
            <a:r>
              <a:rPr lang="en-US" sz="2300" err="1"/>
              <a:t>transcranial</a:t>
            </a:r>
            <a:r>
              <a:rPr lang="en-US" sz="2300"/>
              <a:t> Doppler breath-holding challenge  </a:t>
            </a:r>
          </a:p>
          <a:p>
            <a:endParaRPr lang="en-US" sz="2300">
              <a:cs typeface="Arial"/>
            </a:endParaRPr>
          </a:p>
          <a:p>
            <a:endParaRPr lang="en-US" sz="2300"/>
          </a:p>
          <a:p>
            <a:endParaRPr lang="en-US"/>
          </a:p>
          <a:p>
            <a:endParaRPr lang="en-US"/>
          </a:p>
        </p:txBody>
      </p:sp>
      <p:pic>
        <p:nvPicPr>
          <p:cNvPr id="6" name="Picture 5" descr="image   17 head turn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2788" y="469396"/>
            <a:ext cx="3502899" cy="2438141"/>
          </a:xfrm>
          <a:prstGeom prst="rect">
            <a:avLst/>
          </a:prstGeom>
        </p:spPr>
      </p:pic>
      <p:grpSp>
        <p:nvGrpSpPr>
          <p:cNvPr id="8" name="Group 7"/>
          <p:cNvGrpSpPr/>
          <p:nvPr/>
        </p:nvGrpSpPr>
        <p:grpSpPr>
          <a:xfrm>
            <a:off x="6556732" y="2982388"/>
            <a:ext cx="5124906" cy="3726200"/>
            <a:chOff x="647698" y="722461"/>
            <a:chExt cx="7872433" cy="5829152"/>
          </a:xfrm>
        </p:grpSpPr>
        <p:pic>
          <p:nvPicPr>
            <p:cNvPr id="9" name="Picture 8" descr="Screen Shot 2014-04-08 at 4.26.5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7698" y="2347354"/>
              <a:ext cx="7411156" cy="4204259"/>
            </a:xfrm>
            <a:prstGeom prst="rect">
              <a:avLst/>
            </a:prstGeom>
          </p:spPr>
        </p:pic>
        <p:pic>
          <p:nvPicPr>
            <p:cNvPr id="10" name="Picture 9" descr="Screen Shot 2014-04-08 at 4.32.56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7698" y="1086743"/>
              <a:ext cx="7334956" cy="1260611"/>
            </a:xfrm>
            <a:prstGeom prst="rect">
              <a:avLst/>
            </a:prstGeom>
          </p:spPr>
        </p:pic>
        <p:sp>
          <p:nvSpPr>
            <p:cNvPr id="11" name="TextBox 10"/>
            <p:cNvSpPr txBox="1"/>
            <p:nvPr/>
          </p:nvSpPr>
          <p:spPr>
            <a:xfrm>
              <a:off x="941710" y="722461"/>
              <a:ext cx="7578421" cy="722214"/>
            </a:xfrm>
            <a:prstGeom prst="rect">
              <a:avLst/>
            </a:prstGeom>
            <a:noFill/>
          </p:spPr>
          <p:txBody>
            <a:bodyPr wrap="square" rtlCol="0">
              <a:spAutoFit/>
            </a:bodyPr>
            <a:lstStyle/>
            <a:p>
              <a:r>
                <a:rPr lang="en-US" sz="1200" b="1"/>
                <a:t>  Baseline		     Hypercapnia	              Hypocapnia</a:t>
              </a:r>
            </a:p>
            <a:p>
              <a:endParaRPr lang="en-US" sz="1200" b="1"/>
            </a:p>
          </p:txBody>
        </p:sp>
      </p:grpSp>
      <p:sp>
        <p:nvSpPr>
          <p:cNvPr id="7" name="TextBox 6"/>
          <p:cNvSpPr txBox="1"/>
          <p:nvPr/>
        </p:nvSpPr>
        <p:spPr>
          <a:xfrm>
            <a:off x="5483412" y="6524079"/>
            <a:ext cx="6708588" cy="276999"/>
          </a:xfrm>
          <a:prstGeom prst="rect">
            <a:avLst/>
          </a:prstGeom>
          <a:noFill/>
        </p:spPr>
        <p:txBody>
          <a:bodyPr wrap="square" rtlCol="0">
            <a:spAutoFit/>
          </a:bodyPr>
          <a:lstStyle/>
          <a:p>
            <a:r>
              <a:rPr lang="en-US" sz="1200">
                <a:solidFill>
                  <a:srgbClr val="7F7F7F"/>
                </a:solidFill>
              </a:rPr>
              <a:t>Chow et al. JAIDS 2016, </a:t>
            </a:r>
            <a:r>
              <a:rPr lang="en-US" sz="1200" err="1">
                <a:solidFill>
                  <a:srgbClr val="7F7F7F"/>
                </a:solidFill>
              </a:rPr>
              <a:t>Vernieri</a:t>
            </a:r>
            <a:r>
              <a:rPr lang="en-US" sz="1200">
                <a:solidFill>
                  <a:srgbClr val="7F7F7F"/>
                </a:solidFill>
              </a:rPr>
              <a:t> et al. 1999, </a:t>
            </a:r>
            <a:r>
              <a:rPr lang="en-US" sz="1200">
                <a:solidFill>
                  <a:schemeClr val="bg1">
                    <a:lumMod val="50000"/>
                  </a:schemeClr>
                </a:solidFill>
                <a:cs typeface="Arial"/>
                <a:hlinkClick r:id="rId6"/>
              </a:rPr>
              <a:t>www.swedish.org/services/neurosciences-institute</a:t>
            </a:r>
            <a:endParaRPr lang="en-US" sz="1200">
              <a:solidFill>
                <a:srgbClr val="7F7F7F"/>
              </a:solidFill>
            </a:endParaRPr>
          </a:p>
        </p:txBody>
      </p:sp>
    </p:spTree>
    <p:extLst>
      <p:ext uri="{BB962C8B-B14F-4D97-AF65-F5344CB8AC3E}">
        <p14:creationId xmlns:p14="http://schemas.microsoft.com/office/powerpoint/2010/main" val="3002347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52CB3D-2A22-1D7B-69D6-5356FD818F66}"/>
              </a:ext>
            </a:extLst>
          </p:cNvPr>
          <p:cNvSpPr>
            <a:spLocks noGrp="1"/>
          </p:cNvSpPr>
          <p:nvPr>
            <p:ph type="title"/>
          </p:nvPr>
        </p:nvSpPr>
        <p:spPr/>
        <p:txBody>
          <a:bodyPr/>
          <a:lstStyle/>
          <a:p>
            <a:endParaRPr lang="en-US" dirty="0"/>
          </a:p>
        </p:txBody>
      </p:sp>
      <p:sp>
        <p:nvSpPr>
          <p:cNvPr id="21" name="TextBox 20">
            <a:extLst>
              <a:ext uri="{FF2B5EF4-FFF2-40B4-BE49-F238E27FC236}">
                <a16:creationId xmlns:a16="http://schemas.microsoft.com/office/drawing/2014/main" id="{EBD53075-2ECF-A2E9-9651-4A0599DB312B}"/>
              </a:ext>
            </a:extLst>
          </p:cNvPr>
          <p:cNvSpPr txBox="1"/>
          <p:nvPr/>
        </p:nvSpPr>
        <p:spPr>
          <a:xfrm>
            <a:off x="7194805" y="628050"/>
            <a:ext cx="4846819" cy="1477328"/>
          </a:xfrm>
          <a:prstGeom prst="rect">
            <a:avLst/>
          </a:prstGeom>
          <a:noFill/>
        </p:spPr>
        <p:txBody>
          <a:bodyPr wrap="square" rtlCol="0">
            <a:spAutoFit/>
          </a:bodyPr>
          <a:lstStyle/>
          <a:p>
            <a:r>
              <a:rPr lang="en-US" b="1" dirty="0"/>
              <a:t>2000: </a:t>
            </a:r>
            <a:r>
              <a:rPr lang="en-US" dirty="0"/>
              <a:t>Undergraduate degree in Neuroscience</a:t>
            </a:r>
          </a:p>
          <a:p>
            <a:endParaRPr lang="en-US" b="1" dirty="0"/>
          </a:p>
          <a:p>
            <a:r>
              <a:rPr lang="en-US" b="1" dirty="0"/>
              <a:t>2000-2: </a:t>
            </a:r>
            <a:r>
              <a:rPr lang="en-US" dirty="0"/>
              <a:t>TFA middle school math teacher</a:t>
            </a:r>
          </a:p>
          <a:p>
            <a:endParaRPr lang="en-US" b="1" dirty="0"/>
          </a:p>
          <a:p>
            <a:endParaRPr lang="en-US" dirty="0"/>
          </a:p>
        </p:txBody>
      </p:sp>
      <p:pic>
        <p:nvPicPr>
          <p:cNvPr id="25" name="Content Placeholder 24">
            <a:extLst>
              <a:ext uri="{FF2B5EF4-FFF2-40B4-BE49-F238E27FC236}">
                <a16:creationId xmlns:a16="http://schemas.microsoft.com/office/drawing/2014/main" id="{FED00655-FF02-51B9-0511-53C91A79531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7219" y="1825426"/>
            <a:ext cx="3929301" cy="2015026"/>
          </a:xfrm>
        </p:spPr>
      </p:pic>
      <p:pic>
        <p:nvPicPr>
          <p:cNvPr id="27" name="Picture 26">
            <a:extLst>
              <a:ext uri="{FF2B5EF4-FFF2-40B4-BE49-F238E27FC236}">
                <a16:creationId xmlns:a16="http://schemas.microsoft.com/office/drawing/2014/main" id="{89235B6F-F98B-0113-8CFB-12EC9D84E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219" y="3863713"/>
            <a:ext cx="3929301" cy="2565002"/>
          </a:xfrm>
          <a:prstGeom prst="rect">
            <a:avLst/>
          </a:prstGeom>
        </p:spPr>
      </p:pic>
      <p:pic>
        <p:nvPicPr>
          <p:cNvPr id="29" name="Picture 28">
            <a:extLst>
              <a:ext uri="{FF2B5EF4-FFF2-40B4-BE49-F238E27FC236}">
                <a16:creationId xmlns:a16="http://schemas.microsoft.com/office/drawing/2014/main" id="{8A5E9DAD-D113-EE9C-4D2F-599C680BC54A}"/>
              </a:ext>
            </a:extLst>
          </p:cNvPr>
          <p:cNvPicPr>
            <a:picLocks noChangeAspect="1"/>
          </p:cNvPicPr>
          <p:nvPr/>
        </p:nvPicPr>
        <p:blipFill>
          <a:blip r:embed="rId4"/>
          <a:stretch>
            <a:fillRect/>
          </a:stretch>
        </p:blipFill>
        <p:spPr>
          <a:xfrm>
            <a:off x="4356520" y="1825426"/>
            <a:ext cx="3391638" cy="2075839"/>
          </a:xfrm>
          <a:prstGeom prst="rect">
            <a:avLst/>
          </a:prstGeom>
        </p:spPr>
      </p:pic>
      <p:pic>
        <p:nvPicPr>
          <p:cNvPr id="31" name="Picture 30">
            <a:extLst>
              <a:ext uri="{FF2B5EF4-FFF2-40B4-BE49-F238E27FC236}">
                <a16:creationId xmlns:a16="http://schemas.microsoft.com/office/drawing/2014/main" id="{874AA9C9-3A93-CC1C-D1F5-AB24C96648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6520" y="3863713"/>
            <a:ext cx="3391638" cy="2565002"/>
          </a:xfrm>
          <a:prstGeom prst="rect">
            <a:avLst/>
          </a:prstGeom>
        </p:spPr>
      </p:pic>
    </p:spTree>
    <p:extLst>
      <p:ext uri="{BB962C8B-B14F-4D97-AF65-F5344CB8AC3E}">
        <p14:creationId xmlns:p14="http://schemas.microsoft.com/office/powerpoint/2010/main" val="427784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961" y="536538"/>
            <a:ext cx="11584078" cy="990600"/>
          </a:xfrm>
        </p:spPr>
        <p:txBody>
          <a:bodyPr>
            <a:noAutofit/>
          </a:bodyPr>
          <a:lstStyle/>
          <a:p>
            <a:r>
              <a:rPr lang="en-US" sz="3600" b="1">
                <a:solidFill>
                  <a:schemeClr val="accent1"/>
                </a:solidFill>
              </a:rPr>
              <a:t>Lower cerebrovascular function among individuals on protease inhibitors</a:t>
            </a:r>
          </a:p>
        </p:txBody>
      </p:sp>
      <p:sp>
        <p:nvSpPr>
          <p:cNvPr id="3" name="Content Placeholder 2"/>
          <p:cNvSpPr>
            <a:spLocks noGrp="1"/>
          </p:cNvSpPr>
          <p:nvPr>
            <p:ph idx="1"/>
          </p:nvPr>
        </p:nvSpPr>
        <p:spPr>
          <a:xfrm>
            <a:off x="532922" y="2137144"/>
            <a:ext cx="4423926" cy="5108388"/>
          </a:xfrm>
        </p:spPr>
        <p:txBody>
          <a:bodyPr>
            <a:normAutofit/>
          </a:bodyPr>
          <a:lstStyle/>
          <a:p>
            <a:r>
              <a:rPr lang="en-US" dirty="0"/>
              <a:t>Use of lopinavir/ritonavir associated with lower cerebral vasoreactivity, independent of vascular risk factors, duration of ART use and time since HIV diagnosis </a:t>
            </a:r>
          </a:p>
        </p:txBody>
      </p:sp>
      <p:pic>
        <p:nvPicPr>
          <p:cNvPr id="5" name="Picture 4" descr="Screen Shot 2016-09-24 at 11.47.5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6275" y="2835777"/>
            <a:ext cx="4753456" cy="3759054"/>
          </a:xfrm>
          <a:prstGeom prst="rect">
            <a:avLst/>
          </a:prstGeom>
        </p:spPr>
      </p:pic>
      <p:sp>
        <p:nvSpPr>
          <p:cNvPr id="6" name="TextBox 5"/>
          <p:cNvSpPr txBox="1"/>
          <p:nvPr/>
        </p:nvSpPr>
        <p:spPr>
          <a:xfrm>
            <a:off x="10307884" y="6581001"/>
            <a:ext cx="6708588" cy="276999"/>
          </a:xfrm>
          <a:prstGeom prst="rect">
            <a:avLst/>
          </a:prstGeom>
          <a:noFill/>
        </p:spPr>
        <p:txBody>
          <a:bodyPr wrap="square" rtlCol="0">
            <a:spAutoFit/>
          </a:bodyPr>
          <a:lstStyle/>
          <a:p>
            <a:r>
              <a:rPr lang="en-US" sz="1200" dirty="0">
                <a:solidFill>
                  <a:srgbClr val="7F7F7F"/>
                </a:solidFill>
              </a:rPr>
              <a:t>Chow et al. JAIDS 2017</a:t>
            </a:r>
          </a:p>
        </p:txBody>
      </p:sp>
      <p:pic>
        <p:nvPicPr>
          <p:cNvPr id="4" name="Content Placeholder 4">
            <a:extLst>
              <a:ext uri="{FF2B5EF4-FFF2-40B4-BE49-F238E27FC236}">
                <a16:creationId xmlns:a16="http://schemas.microsoft.com/office/drawing/2014/main" id="{C576F408-B4B2-58EB-1B82-DB9A6A74C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6689" y="1100339"/>
            <a:ext cx="5952469" cy="1735438"/>
          </a:xfrm>
          <a:prstGeom prst="rect">
            <a:avLst/>
          </a:prstGeom>
        </p:spPr>
      </p:pic>
    </p:spTree>
    <p:extLst>
      <p:ext uri="{BB962C8B-B14F-4D97-AF65-F5344CB8AC3E}">
        <p14:creationId xmlns:p14="http://schemas.microsoft.com/office/powerpoint/2010/main" val="1136651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chemeClr val="accent1"/>
                </a:solidFill>
              </a:rPr>
              <a:t>Higher cerebral </a:t>
            </a:r>
            <a:r>
              <a:rPr lang="en-US" sz="3200" b="1" dirty="0" err="1">
                <a:solidFill>
                  <a:schemeClr val="accent1"/>
                </a:solidFill>
              </a:rPr>
              <a:t>vasoreactivity</a:t>
            </a:r>
            <a:r>
              <a:rPr lang="en-US" sz="3200" b="1" dirty="0">
                <a:solidFill>
                  <a:schemeClr val="accent1"/>
                </a:solidFill>
              </a:rPr>
              <a:t> associated with better cognitive function</a:t>
            </a:r>
          </a:p>
        </p:txBody>
      </p:sp>
      <p:sp>
        <p:nvSpPr>
          <p:cNvPr id="3" name="Content Placeholder 2"/>
          <p:cNvSpPr>
            <a:spLocks noGrp="1"/>
          </p:cNvSpPr>
          <p:nvPr>
            <p:ph idx="1"/>
          </p:nvPr>
        </p:nvSpPr>
        <p:spPr>
          <a:xfrm>
            <a:off x="1871580" y="5697287"/>
            <a:ext cx="6883950" cy="936595"/>
          </a:xfrm>
        </p:spPr>
        <p:txBody>
          <a:bodyPr>
            <a:normAutofit/>
          </a:bodyPr>
          <a:lstStyle/>
          <a:p>
            <a:endParaRPr lang="en-US" dirty="0"/>
          </a:p>
          <a:p>
            <a:endParaRPr lang="en-US" dirty="0"/>
          </a:p>
        </p:txBody>
      </p:sp>
      <p:pic>
        <p:nvPicPr>
          <p:cNvPr id="5" name="Picture 4" descr="Screen Shot 2019-06-03 at 9.47.1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2118162"/>
            <a:ext cx="6401430" cy="3812234"/>
          </a:xfrm>
          <a:prstGeom prst="rect">
            <a:avLst/>
          </a:prstGeom>
        </p:spPr>
      </p:pic>
      <p:sp>
        <p:nvSpPr>
          <p:cNvPr id="6" name="TextBox 5"/>
          <p:cNvSpPr txBox="1"/>
          <p:nvPr/>
        </p:nvSpPr>
        <p:spPr>
          <a:xfrm>
            <a:off x="10320420" y="6557779"/>
            <a:ext cx="6708588" cy="276999"/>
          </a:xfrm>
          <a:prstGeom prst="rect">
            <a:avLst/>
          </a:prstGeom>
          <a:noFill/>
        </p:spPr>
        <p:txBody>
          <a:bodyPr wrap="square" rtlCol="0">
            <a:spAutoFit/>
          </a:bodyPr>
          <a:lstStyle/>
          <a:p>
            <a:r>
              <a:rPr lang="en-US" sz="1200" dirty="0">
                <a:solidFill>
                  <a:srgbClr val="7F7F7F"/>
                </a:solidFill>
              </a:rPr>
              <a:t>Chow et al. JAIDS 2018</a:t>
            </a:r>
          </a:p>
        </p:txBody>
      </p:sp>
      <p:pic>
        <p:nvPicPr>
          <p:cNvPr id="4" name="Content Placeholder 8">
            <a:extLst>
              <a:ext uri="{FF2B5EF4-FFF2-40B4-BE49-F238E27FC236}">
                <a16:creationId xmlns:a16="http://schemas.microsoft.com/office/drawing/2014/main" id="{87CCBF88-6E4D-5EF8-75C8-7FF2CE682A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7016" y="990600"/>
            <a:ext cx="4135384" cy="5386978"/>
          </a:xfrm>
          <a:prstGeom prst="rect">
            <a:avLst/>
          </a:prstGeom>
        </p:spPr>
      </p:pic>
    </p:spTree>
    <p:extLst>
      <p:ext uri="{BB962C8B-B14F-4D97-AF65-F5344CB8AC3E}">
        <p14:creationId xmlns:p14="http://schemas.microsoft.com/office/powerpoint/2010/main" val="612154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0D66-10FE-1C4B-9812-4D923D9DB265}"/>
              </a:ext>
            </a:extLst>
          </p:cNvPr>
          <p:cNvSpPr>
            <a:spLocks noGrp="1"/>
          </p:cNvSpPr>
          <p:nvPr>
            <p:ph type="title"/>
          </p:nvPr>
        </p:nvSpPr>
        <p:spPr>
          <a:xfrm>
            <a:off x="1141752" y="1930569"/>
            <a:ext cx="9908496" cy="990600"/>
          </a:xfrm>
        </p:spPr>
        <p:txBody>
          <a:bodyPr>
            <a:normAutofit fontScale="90000"/>
          </a:bodyPr>
          <a:lstStyle/>
          <a:p>
            <a:r>
              <a:rPr lang="en-US" b="1" dirty="0">
                <a:solidFill>
                  <a:schemeClr val="accent1"/>
                </a:solidFill>
              </a:rPr>
              <a:t>Focus, don’t spread yourself too thin, learn how to say no…	</a:t>
            </a:r>
          </a:p>
        </p:txBody>
      </p:sp>
      <p:sp>
        <p:nvSpPr>
          <p:cNvPr id="4" name="Title 1">
            <a:extLst>
              <a:ext uri="{FF2B5EF4-FFF2-40B4-BE49-F238E27FC236}">
                <a16:creationId xmlns:a16="http://schemas.microsoft.com/office/drawing/2014/main" id="{C3276909-E548-367E-A126-A9FB275EFDA9}"/>
              </a:ext>
            </a:extLst>
          </p:cNvPr>
          <p:cNvSpPr txBox="1">
            <a:spLocks/>
          </p:cNvSpPr>
          <p:nvPr/>
        </p:nvSpPr>
        <p:spPr>
          <a:xfrm>
            <a:off x="609600" y="3429000"/>
            <a:ext cx="109728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b="1" dirty="0">
              <a:solidFill>
                <a:schemeClr val="accent1"/>
              </a:solidFill>
            </a:endParaRPr>
          </a:p>
        </p:txBody>
      </p:sp>
      <p:sp>
        <p:nvSpPr>
          <p:cNvPr id="6" name="TextBox 5">
            <a:extLst>
              <a:ext uri="{FF2B5EF4-FFF2-40B4-BE49-F238E27FC236}">
                <a16:creationId xmlns:a16="http://schemas.microsoft.com/office/drawing/2014/main" id="{DE414F6F-0E2E-B779-5B6F-3E15B0388706}"/>
              </a:ext>
            </a:extLst>
          </p:cNvPr>
          <p:cNvSpPr txBox="1"/>
          <p:nvPr/>
        </p:nvSpPr>
        <p:spPr>
          <a:xfrm>
            <a:off x="929390" y="3403937"/>
            <a:ext cx="9960963" cy="553998"/>
          </a:xfrm>
          <a:prstGeom prst="rect">
            <a:avLst/>
          </a:prstGeom>
          <a:noFill/>
        </p:spPr>
        <p:txBody>
          <a:bodyPr wrap="square">
            <a:spAutoFit/>
          </a:bodyPr>
          <a:lstStyle/>
          <a:p>
            <a:pPr algn="r"/>
            <a:r>
              <a:rPr lang="en-US" sz="3000" i="1" dirty="0">
                <a:solidFill>
                  <a:schemeClr val="accent1"/>
                </a:solidFill>
              </a:rPr>
              <a:t>But it’s okay to have a few irons in the fire.</a:t>
            </a:r>
            <a:endParaRPr lang="en-US" sz="3000" i="1" dirty="0"/>
          </a:p>
        </p:txBody>
      </p:sp>
    </p:spTree>
    <p:extLst>
      <p:ext uri="{BB962C8B-B14F-4D97-AF65-F5344CB8AC3E}">
        <p14:creationId xmlns:p14="http://schemas.microsoft.com/office/powerpoint/2010/main" val="300085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DCBECA-0BC5-5B4B-8273-F8FFEEC19A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573" y="1494909"/>
            <a:ext cx="6022100" cy="4331882"/>
          </a:xfrm>
          <a:prstGeom prst="rect">
            <a:avLst/>
          </a:prstGeom>
        </p:spPr>
      </p:pic>
      <p:sp>
        <p:nvSpPr>
          <p:cNvPr id="4" name="Title 1">
            <a:extLst>
              <a:ext uri="{FF2B5EF4-FFF2-40B4-BE49-F238E27FC236}">
                <a16:creationId xmlns:a16="http://schemas.microsoft.com/office/drawing/2014/main" id="{F406914E-8A1C-1444-BCA3-4D2A3B283058}"/>
              </a:ext>
            </a:extLst>
          </p:cNvPr>
          <p:cNvSpPr txBox="1">
            <a:spLocks/>
          </p:cNvSpPr>
          <p:nvPr/>
        </p:nvSpPr>
        <p:spPr>
          <a:xfrm>
            <a:off x="762000" y="408237"/>
            <a:ext cx="9990667" cy="990600"/>
          </a:xfrm>
          <a:prstGeom prst="rect">
            <a:avLst/>
          </a:prstGeom>
        </p:spPr>
        <p:txBody>
          <a:bodyP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300" b="1" dirty="0">
                <a:solidFill>
                  <a:schemeClr val="accent1"/>
                </a:solidFill>
              </a:rPr>
              <a:t>Greater negative impact of </a:t>
            </a:r>
            <a:r>
              <a:rPr lang="en-US" sz="3300" b="1" i="1" dirty="0">
                <a:solidFill>
                  <a:schemeClr val="accent1"/>
                </a:solidFill>
              </a:rPr>
              <a:t>CVD risk </a:t>
            </a:r>
            <a:r>
              <a:rPr lang="en-US" sz="3300" b="1" dirty="0">
                <a:solidFill>
                  <a:schemeClr val="accent1"/>
                </a:solidFill>
              </a:rPr>
              <a:t>on cognitive function in women than in men with treated HIV </a:t>
            </a:r>
          </a:p>
        </p:txBody>
      </p:sp>
      <p:pic>
        <p:nvPicPr>
          <p:cNvPr id="6" name="Content Placeholder 4">
            <a:extLst>
              <a:ext uri="{FF2B5EF4-FFF2-40B4-BE49-F238E27FC236}">
                <a16:creationId xmlns:a16="http://schemas.microsoft.com/office/drawing/2014/main" id="{03A9AC68-C121-4E49-B133-93BB39984F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9142" y="1491925"/>
            <a:ext cx="5543594" cy="4331881"/>
          </a:xfrm>
          <a:prstGeom prst="rect">
            <a:avLst/>
          </a:prstGeom>
        </p:spPr>
      </p:pic>
      <p:sp>
        <p:nvSpPr>
          <p:cNvPr id="9" name="TextBox 8">
            <a:extLst>
              <a:ext uri="{FF2B5EF4-FFF2-40B4-BE49-F238E27FC236}">
                <a16:creationId xmlns:a16="http://schemas.microsoft.com/office/drawing/2014/main" id="{CB7753D9-0884-6E42-A6B7-CD25174B985D}"/>
              </a:ext>
            </a:extLst>
          </p:cNvPr>
          <p:cNvSpPr txBox="1"/>
          <p:nvPr/>
        </p:nvSpPr>
        <p:spPr>
          <a:xfrm>
            <a:off x="8517156" y="6547457"/>
            <a:ext cx="7973364" cy="307777"/>
          </a:xfrm>
          <a:prstGeom prst="rect">
            <a:avLst/>
          </a:prstGeom>
          <a:noFill/>
        </p:spPr>
        <p:txBody>
          <a:bodyPr wrap="square" rtlCol="0">
            <a:spAutoFit/>
          </a:bodyPr>
          <a:lstStyle/>
          <a:p>
            <a:r>
              <a:rPr lang="en-US" sz="1400" dirty="0">
                <a:solidFill>
                  <a:srgbClr val="7F7F7F"/>
                </a:solidFill>
              </a:rPr>
              <a:t>Chow, </a:t>
            </a:r>
            <a:r>
              <a:rPr lang="en-US" sz="1400" dirty="0" err="1">
                <a:solidFill>
                  <a:srgbClr val="7F7F7F"/>
                </a:solidFill>
              </a:rPr>
              <a:t>Makanjuola</a:t>
            </a:r>
            <a:r>
              <a:rPr lang="en-US" sz="1400" dirty="0">
                <a:solidFill>
                  <a:srgbClr val="7F7F7F"/>
                </a:solidFill>
              </a:rPr>
              <a:t> et al. J Infect Dis 2018</a:t>
            </a:r>
          </a:p>
        </p:txBody>
      </p:sp>
      <p:pic>
        <p:nvPicPr>
          <p:cNvPr id="10" name="Picture 9">
            <a:extLst>
              <a:ext uri="{FF2B5EF4-FFF2-40B4-BE49-F238E27FC236}">
                <a16:creationId xmlns:a16="http://schemas.microsoft.com/office/drawing/2014/main" id="{AA1F5875-6AA5-8D40-ADAA-F8BB318A18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2667" y="423423"/>
            <a:ext cx="1210554" cy="1210554"/>
          </a:xfrm>
          <a:prstGeom prst="rect">
            <a:avLst/>
          </a:prstGeom>
        </p:spPr>
      </p:pic>
      <p:grpSp>
        <p:nvGrpSpPr>
          <p:cNvPr id="11" name="Group 10">
            <a:extLst>
              <a:ext uri="{FF2B5EF4-FFF2-40B4-BE49-F238E27FC236}">
                <a16:creationId xmlns:a16="http://schemas.microsoft.com/office/drawing/2014/main" id="{D2FC3348-B504-6E4A-BDB7-34B705DD134D}"/>
              </a:ext>
            </a:extLst>
          </p:cNvPr>
          <p:cNvGrpSpPr/>
          <p:nvPr/>
        </p:nvGrpSpPr>
        <p:grpSpPr>
          <a:xfrm>
            <a:off x="8152787" y="5750875"/>
            <a:ext cx="3541640" cy="1147449"/>
            <a:chOff x="726390" y="5460224"/>
            <a:chExt cx="4368126" cy="1605264"/>
          </a:xfrm>
        </p:grpSpPr>
        <p:pic>
          <p:nvPicPr>
            <p:cNvPr id="12" name="Picture 11" descr="ACTG logo.png">
              <a:extLst>
                <a:ext uri="{FF2B5EF4-FFF2-40B4-BE49-F238E27FC236}">
                  <a16:creationId xmlns:a16="http://schemas.microsoft.com/office/drawing/2014/main" id="{10896637-5622-F949-9952-703CF7DBC7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4630" y="5525529"/>
              <a:ext cx="2429886" cy="973960"/>
            </a:xfrm>
            <a:prstGeom prst="rect">
              <a:avLst/>
            </a:prstGeom>
          </p:spPr>
        </p:pic>
        <p:grpSp>
          <p:nvGrpSpPr>
            <p:cNvPr id="13" name="Group 12">
              <a:extLst>
                <a:ext uri="{FF2B5EF4-FFF2-40B4-BE49-F238E27FC236}">
                  <a16:creationId xmlns:a16="http://schemas.microsoft.com/office/drawing/2014/main" id="{6B8A087F-4B7A-D344-BEA6-486B38E85754}"/>
                </a:ext>
              </a:extLst>
            </p:cNvPr>
            <p:cNvGrpSpPr/>
            <p:nvPr/>
          </p:nvGrpSpPr>
          <p:grpSpPr>
            <a:xfrm>
              <a:off x="726390" y="5460224"/>
              <a:ext cx="1834177" cy="1605264"/>
              <a:chOff x="6285117" y="4183890"/>
              <a:chExt cx="3107255" cy="2504930"/>
            </a:xfrm>
          </p:grpSpPr>
          <p:pic>
            <p:nvPicPr>
              <p:cNvPr id="14" name="Picture 13" descr="HAILO Logo.png">
                <a:extLst>
                  <a:ext uri="{FF2B5EF4-FFF2-40B4-BE49-F238E27FC236}">
                    <a16:creationId xmlns:a16="http://schemas.microsoft.com/office/drawing/2014/main" id="{1EB19570-7E0E-A940-99FF-818781FE1E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9384" y="4183890"/>
                <a:ext cx="1790919" cy="1621719"/>
              </a:xfrm>
              <a:prstGeom prst="rect">
                <a:avLst/>
              </a:prstGeom>
            </p:spPr>
          </p:pic>
          <p:sp>
            <p:nvSpPr>
              <p:cNvPr id="15" name="TextBox 14">
                <a:extLst>
                  <a:ext uri="{FF2B5EF4-FFF2-40B4-BE49-F238E27FC236}">
                    <a16:creationId xmlns:a16="http://schemas.microsoft.com/office/drawing/2014/main" id="{D93313B4-1304-4548-9018-F3FA2A71043C}"/>
                  </a:ext>
                </a:extLst>
              </p:cNvPr>
              <p:cNvSpPr txBox="1"/>
              <p:nvPr/>
            </p:nvSpPr>
            <p:spPr>
              <a:xfrm>
                <a:off x="6285117" y="5678070"/>
                <a:ext cx="3107255" cy="1010750"/>
              </a:xfrm>
              <a:prstGeom prst="rect">
                <a:avLst/>
              </a:prstGeom>
              <a:noFill/>
            </p:spPr>
            <p:txBody>
              <a:bodyPr wrap="square" rtlCol="0">
                <a:spAutoFit/>
              </a:bodyPr>
              <a:lstStyle/>
              <a:p>
                <a:r>
                  <a:rPr lang="en-US" sz="1000" b="1" dirty="0">
                    <a:solidFill>
                      <a:srgbClr val="0099FF"/>
                    </a:solidFill>
                    <a:latin typeface="Arial" charset="0"/>
                    <a:cs typeface="Arial" charset="0"/>
                  </a:rPr>
                  <a:t>A5322 (HAILO) Study</a:t>
                </a:r>
              </a:p>
              <a:p>
                <a:endParaRPr lang="en-US" sz="1800" dirty="0">
                  <a:latin typeface="Arial"/>
                  <a:cs typeface="Arial"/>
                </a:endParaRPr>
              </a:p>
            </p:txBody>
          </p:sp>
        </p:grpSp>
      </p:grpSp>
      <p:sp>
        <p:nvSpPr>
          <p:cNvPr id="2" name="Oval 1">
            <a:extLst>
              <a:ext uri="{FF2B5EF4-FFF2-40B4-BE49-F238E27FC236}">
                <a16:creationId xmlns:a16="http://schemas.microsoft.com/office/drawing/2014/main" id="{509FF68B-4CAF-654C-A0B9-2256D4E0DCA0}"/>
              </a:ext>
            </a:extLst>
          </p:cNvPr>
          <p:cNvSpPr/>
          <p:nvPr/>
        </p:nvSpPr>
        <p:spPr>
          <a:xfrm>
            <a:off x="304800" y="2000250"/>
            <a:ext cx="4762500" cy="1428750"/>
          </a:xfrm>
          <a:prstGeom prst="ellipse">
            <a:avLst/>
          </a:prstGeom>
          <a:noFill/>
          <a:ln w="34925">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83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17445-CA96-5F4E-888D-F7E0FBA69868}"/>
              </a:ext>
            </a:extLst>
          </p:cNvPr>
          <p:cNvSpPr>
            <a:spLocks noGrp="1"/>
          </p:cNvSpPr>
          <p:nvPr>
            <p:ph idx="4294967295"/>
          </p:nvPr>
        </p:nvSpPr>
        <p:spPr>
          <a:xfrm>
            <a:off x="609600" y="1600200"/>
            <a:ext cx="10972800" cy="4876800"/>
          </a:xfrm>
        </p:spPr>
        <p:txBody>
          <a:bodyPr/>
          <a:lstStyle/>
          <a:p>
            <a:endParaRPr lang="en-US" dirty="0"/>
          </a:p>
        </p:txBody>
      </p:sp>
      <p:graphicFrame>
        <p:nvGraphicFramePr>
          <p:cNvPr id="4" name="Content Placeholder 5">
            <a:extLst>
              <a:ext uri="{FF2B5EF4-FFF2-40B4-BE49-F238E27FC236}">
                <a16:creationId xmlns:a16="http://schemas.microsoft.com/office/drawing/2014/main" id="{982794BF-1B99-384A-A9D6-3DF732D499EB}"/>
              </a:ext>
            </a:extLst>
          </p:cNvPr>
          <p:cNvGraphicFramePr>
            <a:graphicFrameLocks/>
          </p:cNvGraphicFramePr>
          <p:nvPr/>
        </p:nvGraphicFramePr>
        <p:xfrm>
          <a:off x="609600" y="2771646"/>
          <a:ext cx="10745163" cy="3535680"/>
        </p:xfrm>
        <a:graphic>
          <a:graphicData uri="http://schemas.openxmlformats.org/drawingml/2006/table">
            <a:tbl>
              <a:tblPr firstRow="1" bandRow="1">
                <a:tableStyleId>{5202B0CA-FC54-4496-8BCA-5EF66A818D29}</a:tableStyleId>
              </a:tblPr>
              <a:tblGrid>
                <a:gridCol w="2400300">
                  <a:extLst>
                    <a:ext uri="{9D8B030D-6E8A-4147-A177-3AD203B41FA5}">
                      <a16:colId xmlns:a16="http://schemas.microsoft.com/office/drawing/2014/main" val="20000"/>
                    </a:ext>
                  </a:extLst>
                </a:gridCol>
                <a:gridCol w="1457058">
                  <a:extLst>
                    <a:ext uri="{9D8B030D-6E8A-4147-A177-3AD203B41FA5}">
                      <a16:colId xmlns:a16="http://schemas.microsoft.com/office/drawing/2014/main" val="20001"/>
                    </a:ext>
                  </a:extLst>
                </a:gridCol>
                <a:gridCol w="1305192">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gridCol w="1466850">
                  <a:extLst>
                    <a:ext uri="{9D8B030D-6E8A-4147-A177-3AD203B41FA5}">
                      <a16:colId xmlns:a16="http://schemas.microsoft.com/office/drawing/2014/main" val="20004"/>
                    </a:ext>
                  </a:extLst>
                </a:gridCol>
                <a:gridCol w="1442975">
                  <a:extLst>
                    <a:ext uri="{9D8B030D-6E8A-4147-A177-3AD203B41FA5}">
                      <a16:colId xmlns:a16="http://schemas.microsoft.com/office/drawing/2014/main" val="20005"/>
                    </a:ext>
                  </a:extLst>
                </a:gridCol>
                <a:gridCol w="1186888">
                  <a:extLst>
                    <a:ext uri="{9D8B030D-6E8A-4147-A177-3AD203B41FA5}">
                      <a16:colId xmlns:a16="http://schemas.microsoft.com/office/drawing/2014/main" val="20006"/>
                    </a:ext>
                  </a:extLst>
                </a:gridCol>
              </a:tblGrid>
              <a:tr h="3398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i="0" dirty="0">
                        <a:solidFill>
                          <a:schemeClr val="tx1"/>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gridSpan="2">
                  <a:txBody>
                    <a:bodyPr/>
                    <a:lstStyle/>
                    <a:p>
                      <a:pPr algn="ctr">
                        <a:lnSpc>
                          <a:spcPct val="100000"/>
                        </a:lnSpc>
                      </a:pPr>
                      <a:r>
                        <a:rPr lang="en-US" sz="2000" b="1" i="0" dirty="0">
                          <a:solidFill>
                            <a:schemeClr val="tx1"/>
                          </a:solidFill>
                          <a:latin typeface="Arial"/>
                          <a:cs typeface="Arial"/>
                        </a:rPr>
                        <a:t>All (n=988)</a:t>
                      </a: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50000"/>
                        <a:lumOff val="5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i="0" dirty="0">
                        <a:solidFill>
                          <a:schemeClr val="tx1"/>
                        </a:solidFill>
                        <a:latin typeface="+mn-lt"/>
                        <a:cs typeface="Arial"/>
                      </a:endParaRP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50000"/>
                        <a:lumOff val="50000"/>
                      </a:schemeClr>
                    </a:solidFill>
                  </a:tcPr>
                </a:tc>
                <a:tc gridSpan="2">
                  <a:txBody>
                    <a:bodyPr/>
                    <a:lstStyle/>
                    <a:p>
                      <a:pPr algn="ctr">
                        <a:lnSpc>
                          <a:spcPct val="100000"/>
                        </a:lnSpc>
                      </a:pPr>
                      <a:r>
                        <a:rPr lang="en-US" sz="2000" b="1" i="0" dirty="0">
                          <a:solidFill>
                            <a:schemeClr val="tx1"/>
                          </a:solidFill>
                          <a:latin typeface="Arial"/>
                          <a:cs typeface="Arial"/>
                        </a:rPr>
                        <a:t>Women (n=195)</a:t>
                      </a: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i="0" dirty="0">
                        <a:solidFill>
                          <a:schemeClr val="tx1"/>
                        </a:solidFill>
                        <a:latin typeface="+mn-lt"/>
                        <a:cs typeface="Arial"/>
                      </a:endParaRP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gridSpan="2">
                  <a:txBody>
                    <a:bodyPr/>
                    <a:lstStyle/>
                    <a:p>
                      <a:pPr algn="ctr">
                        <a:lnSpc>
                          <a:spcPct val="100000"/>
                        </a:lnSpc>
                      </a:pPr>
                      <a:r>
                        <a:rPr lang="en-US" sz="2000" b="1" i="0" dirty="0">
                          <a:solidFill>
                            <a:schemeClr val="tx1"/>
                          </a:solidFill>
                          <a:latin typeface="Arial"/>
                          <a:cs typeface="Arial"/>
                        </a:rPr>
                        <a:t>Men (n=793)</a:t>
                      </a: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10000"/>
                        <a:lumOff val="90000"/>
                      </a:schemeClr>
                    </a:solidFill>
                  </a:tcPr>
                </a:tc>
                <a:tc hMerge="1">
                  <a:txBody>
                    <a:bodyPr/>
                    <a:lstStyle/>
                    <a:p>
                      <a:pPr algn="ctr">
                        <a:lnSpc>
                          <a:spcPct val="100000"/>
                        </a:lnSpc>
                      </a:pPr>
                      <a:endParaRPr lang="en-US" sz="1600" b="1" i="0" dirty="0">
                        <a:solidFill>
                          <a:schemeClr val="tx1"/>
                        </a:solidFill>
                        <a:latin typeface="Arial"/>
                        <a:cs typeface="Arial"/>
                      </a:endParaRP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10000"/>
                  </a:ext>
                </a:extLst>
              </a:tr>
              <a:tr h="656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i="0" dirty="0">
                        <a:solidFill>
                          <a:schemeClr val="tx1"/>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100000"/>
                        </a:lnSpc>
                      </a:pPr>
                      <a:r>
                        <a:rPr lang="en-US" sz="2000" b="1" i="0" dirty="0">
                          <a:solidFill>
                            <a:schemeClr val="tx1"/>
                          </a:solidFill>
                          <a:latin typeface="Arial"/>
                          <a:cs typeface="Arial"/>
                        </a:rPr>
                        <a:t>Effect on</a:t>
                      </a:r>
                      <a:r>
                        <a:rPr lang="en-US" sz="2000" b="1" i="0" baseline="0" dirty="0">
                          <a:solidFill>
                            <a:schemeClr val="tx1"/>
                          </a:solidFill>
                          <a:latin typeface="Arial"/>
                          <a:cs typeface="Arial"/>
                        </a:rPr>
                        <a:t> NPZ-4 (SE)</a:t>
                      </a:r>
                      <a:endParaRPr lang="en-US" sz="2000" b="1" i="0" dirty="0">
                        <a:solidFill>
                          <a:schemeClr val="tx1"/>
                        </a:solidFill>
                        <a:latin typeface="Arial"/>
                        <a:cs typeface="Arial"/>
                      </a:endParaRP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50000"/>
                        <a:lumOff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mn-lt"/>
                          <a:cs typeface="Arial"/>
                        </a:rPr>
                        <a:t>P value</a:t>
                      </a: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50000"/>
                        <a:lumOff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mn-lt"/>
                          <a:cs typeface="Arial"/>
                        </a:rPr>
                        <a:t>Effect on</a:t>
                      </a:r>
                      <a:r>
                        <a:rPr lang="en-US" sz="2000" b="1" i="0" baseline="0" dirty="0">
                          <a:solidFill>
                            <a:schemeClr val="tx1"/>
                          </a:solidFill>
                          <a:latin typeface="+mn-lt"/>
                          <a:cs typeface="Arial"/>
                        </a:rPr>
                        <a:t> NPZ-4 (SE)</a:t>
                      </a:r>
                      <a:endParaRPr lang="en-US" sz="2000" b="1" i="0" dirty="0">
                        <a:solidFill>
                          <a:schemeClr val="tx1"/>
                        </a:solidFill>
                        <a:latin typeface="+mn-lt"/>
                        <a:cs typeface="Arial"/>
                      </a:endParaRP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mn-lt"/>
                          <a:cs typeface="Arial"/>
                        </a:rPr>
                        <a:t>P value</a:t>
                      </a: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mn-lt"/>
                          <a:cs typeface="Arial"/>
                        </a:rPr>
                        <a:t>Effect on</a:t>
                      </a:r>
                      <a:r>
                        <a:rPr lang="en-US" sz="2000" b="1" i="0" baseline="0" dirty="0">
                          <a:solidFill>
                            <a:schemeClr val="tx1"/>
                          </a:solidFill>
                          <a:latin typeface="+mn-lt"/>
                          <a:cs typeface="Arial"/>
                        </a:rPr>
                        <a:t> NPZ-4 (SE)</a:t>
                      </a:r>
                      <a:endParaRPr lang="en-US" sz="2000" b="1" i="0" dirty="0">
                        <a:solidFill>
                          <a:schemeClr val="tx1"/>
                        </a:solidFill>
                        <a:latin typeface="+mn-lt"/>
                        <a:cs typeface="Arial"/>
                      </a:endParaRP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mn-lt"/>
                          <a:cs typeface="Arial"/>
                        </a:rPr>
                        <a:t>P value</a:t>
                      </a:r>
                    </a:p>
                  </a:txBody>
                  <a:tcPr anchorCtr="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10000"/>
                        <a:lumOff val="90000"/>
                      </a:schemeClr>
                    </a:solidFill>
                  </a:tcPr>
                </a:tc>
                <a:extLst>
                  <a:ext uri="{0D108BD9-81ED-4DB2-BD59-A6C34878D82A}">
                    <a16:rowId xmlns:a16="http://schemas.microsoft.com/office/drawing/2014/main" val="10001"/>
                  </a:ext>
                </a:extLst>
              </a:tr>
              <a:tr h="728234">
                <a:tc>
                  <a:txBody>
                    <a:bodyPr/>
                    <a:lstStyle/>
                    <a:p>
                      <a:pPr marL="0" marR="0">
                        <a:spcBef>
                          <a:spcPts val="0"/>
                        </a:spcBef>
                        <a:spcAft>
                          <a:spcPts val="0"/>
                        </a:spcAft>
                      </a:pPr>
                      <a:r>
                        <a:rPr lang="en-US" sz="2000" b="1" i="0" dirty="0">
                          <a:effectLst/>
                          <a:latin typeface="+mn-lt"/>
                          <a:ea typeface="Times New Roman"/>
                          <a:cs typeface="Arial"/>
                        </a:rPr>
                        <a:t>Atherosclerotic CVD risk score</a:t>
                      </a:r>
                      <a:r>
                        <a:rPr lang="en-US" sz="2000" b="0" i="0" dirty="0">
                          <a:effectLst/>
                          <a:latin typeface="+mn-lt"/>
                          <a:ea typeface="Times New Roman"/>
                          <a:cs typeface="Arial"/>
                        </a:rPr>
                        <a:t> (per 1% higher risk)</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-0.29</a:t>
                      </a:r>
                      <a:r>
                        <a:rPr lang="en-US" sz="2400" b="0" i="0" baseline="0" dirty="0">
                          <a:latin typeface="Arial"/>
                          <a:cs typeface="Arial"/>
                        </a:rPr>
                        <a:t> (0.39)</a:t>
                      </a:r>
                      <a:endParaRPr lang="en-US" sz="2400" b="0" i="0" dirty="0">
                        <a:latin typeface="Arial"/>
                        <a:cs typeface="Arial"/>
                      </a:endParaRP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0.46</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-2.29 (0.67)</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&lt;0.001</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-0.002</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1.00</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728234">
                <a:tc>
                  <a:txBody>
                    <a:bodyPr/>
                    <a:lstStyle/>
                    <a:p>
                      <a:pPr marL="0" marR="0">
                        <a:spcBef>
                          <a:spcPts val="0"/>
                        </a:spcBef>
                        <a:spcAft>
                          <a:spcPts val="0"/>
                        </a:spcAft>
                      </a:pPr>
                      <a:r>
                        <a:rPr lang="en-US" sz="2000" b="1" i="0" dirty="0">
                          <a:effectLst/>
                          <a:latin typeface="+mn-lt"/>
                          <a:ea typeface="Times New Roman"/>
                          <a:cs typeface="Arial"/>
                        </a:rPr>
                        <a:t>Framingham risk score </a:t>
                      </a:r>
                      <a:r>
                        <a:rPr lang="en-US" sz="2000" b="0" i="0" dirty="0">
                          <a:effectLst/>
                          <a:latin typeface="+mn-lt"/>
                          <a:ea typeface="Times New Roman"/>
                          <a:cs typeface="Arial"/>
                        </a:rPr>
                        <a:t>(per 1% higher risk)</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-0.09 (0.23)</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0.70</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-1.45 (0.49)</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0.003</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0.02 (0.27)</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spcAft>
                          <a:spcPts val="0"/>
                        </a:spcAft>
                      </a:pPr>
                      <a:r>
                        <a:rPr lang="en-US" sz="2400" b="0" i="0" dirty="0">
                          <a:latin typeface="Arial"/>
                          <a:cs typeface="Arial"/>
                        </a:rPr>
                        <a:t>0.93</a:t>
                      </a:r>
                    </a:p>
                  </a:txBody>
                  <a:tcPr marL="141194" marR="141194"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757838212"/>
                  </a:ext>
                </a:extLst>
              </a:tr>
            </a:tbl>
          </a:graphicData>
        </a:graphic>
      </p:graphicFrame>
      <p:sp>
        <p:nvSpPr>
          <p:cNvPr id="5" name="Title 1">
            <a:extLst>
              <a:ext uri="{FF2B5EF4-FFF2-40B4-BE49-F238E27FC236}">
                <a16:creationId xmlns:a16="http://schemas.microsoft.com/office/drawing/2014/main" id="{FAD70338-B861-1D43-B7BB-E7CE2040B2E7}"/>
              </a:ext>
            </a:extLst>
          </p:cNvPr>
          <p:cNvSpPr txBox="1">
            <a:spLocks noGrp="1"/>
          </p:cNvSpPr>
          <p:nvPr>
            <p:ph type="title"/>
          </p:nvPr>
        </p:nvSpPr>
        <p:spPr>
          <a:xfrm>
            <a:off x="609600" y="533400"/>
            <a:ext cx="10745165" cy="990600"/>
          </a:xfrm>
          <a:prstGeom prst="rect">
            <a:avLst/>
          </a:prstGeom>
        </p:spPr>
        <p:txBody>
          <a:bodyP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2800" b="1" dirty="0">
                <a:solidFill>
                  <a:schemeClr val="accent1"/>
                </a:solidFill>
              </a:rPr>
              <a:t>Greater negative impact of </a:t>
            </a:r>
            <a:r>
              <a:rPr lang="en-US" sz="2800" b="1" i="1" dirty="0">
                <a:solidFill>
                  <a:schemeClr val="accent1"/>
                </a:solidFill>
              </a:rPr>
              <a:t>cardiovascular risk </a:t>
            </a:r>
            <a:r>
              <a:rPr lang="en-US" sz="2800" b="1" dirty="0">
                <a:solidFill>
                  <a:schemeClr val="accent1"/>
                </a:solidFill>
              </a:rPr>
              <a:t>on cognitive function in women than in men with treated HIV </a:t>
            </a:r>
          </a:p>
        </p:txBody>
      </p:sp>
      <p:sp>
        <p:nvSpPr>
          <p:cNvPr id="7" name="TextBox 6">
            <a:extLst>
              <a:ext uri="{FF2B5EF4-FFF2-40B4-BE49-F238E27FC236}">
                <a16:creationId xmlns:a16="http://schemas.microsoft.com/office/drawing/2014/main" id="{7D6C8DA5-10D8-4A49-99D4-D3D5E711AD9F}"/>
              </a:ext>
            </a:extLst>
          </p:cNvPr>
          <p:cNvSpPr txBox="1"/>
          <p:nvPr/>
        </p:nvSpPr>
        <p:spPr>
          <a:xfrm>
            <a:off x="9416005" y="6553200"/>
            <a:ext cx="6099858" cy="307777"/>
          </a:xfrm>
          <a:prstGeom prst="rect">
            <a:avLst/>
          </a:prstGeom>
          <a:noFill/>
        </p:spPr>
        <p:txBody>
          <a:bodyPr wrap="square">
            <a:spAutoFit/>
          </a:bodyPr>
          <a:lstStyle/>
          <a:p>
            <a:r>
              <a:rPr lang="en-US" sz="1400" dirty="0">
                <a:solidFill>
                  <a:srgbClr val="7F7F7F"/>
                </a:solidFill>
              </a:rPr>
              <a:t>Chow et al. Clin Infect Dis 2020</a:t>
            </a:r>
            <a:endParaRPr lang="en-US" sz="1400" dirty="0"/>
          </a:p>
        </p:txBody>
      </p:sp>
      <p:grpSp>
        <p:nvGrpSpPr>
          <p:cNvPr id="9" name="Group 8">
            <a:extLst>
              <a:ext uri="{FF2B5EF4-FFF2-40B4-BE49-F238E27FC236}">
                <a16:creationId xmlns:a16="http://schemas.microsoft.com/office/drawing/2014/main" id="{5577229A-7795-F543-8286-EBB2979F3D0D}"/>
              </a:ext>
            </a:extLst>
          </p:cNvPr>
          <p:cNvGrpSpPr/>
          <p:nvPr/>
        </p:nvGrpSpPr>
        <p:grpSpPr>
          <a:xfrm>
            <a:off x="7016133" y="1633977"/>
            <a:ext cx="3556617" cy="1210554"/>
            <a:chOff x="726390" y="5460224"/>
            <a:chExt cx="4368126" cy="1605264"/>
          </a:xfrm>
        </p:grpSpPr>
        <p:pic>
          <p:nvPicPr>
            <p:cNvPr id="10" name="Picture 9" descr="ACTG logo.png">
              <a:extLst>
                <a:ext uri="{FF2B5EF4-FFF2-40B4-BE49-F238E27FC236}">
                  <a16:creationId xmlns:a16="http://schemas.microsoft.com/office/drawing/2014/main" id="{5A8E69F3-BA72-8D4F-938B-75834E20CD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4630" y="5525529"/>
              <a:ext cx="2429886" cy="973960"/>
            </a:xfrm>
            <a:prstGeom prst="rect">
              <a:avLst/>
            </a:prstGeom>
          </p:spPr>
        </p:pic>
        <p:grpSp>
          <p:nvGrpSpPr>
            <p:cNvPr id="11" name="Group 10">
              <a:extLst>
                <a:ext uri="{FF2B5EF4-FFF2-40B4-BE49-F238E27FC236}">
                  <a16:creationId xmlns:a16="http://schemas.microsoft.com/office/drawing/2014/main" id="{D7BA83DB-285C-CC48-9207-7B0295001E68}"/>
                </a:ext>
              </a:extLst>
            </p:cNvPr>
            <p:cNvGrpSpPr/>
            <p:nvPr/>
          </p:nvGrpSpPr>
          <p:grpSpPr>
            <a:xfrm>
              <a:off x="726390" y="5460224"/>
              <a:ext cx="1834177" cy="1605264"/>
              <a:chOff x="6285117" y="4183890"/>
              <a:chExt cx="3107255" cy="2504930"/>
            </a:xfrm>
          </p:grpSpPr>
          <p:pic>
            <p:nvPicPr>
              <p:cNvPr id="12" name="Picture 11" descr="HAILO Logo.png">
                <a:extLst>
                  <a:ext uri="{FF2B5EF4-FFF2-40B4-BE49-F238E27FC236}">
                    <a16:creationId xmlns:a16="http://schemas.microsoft.com/office/drawing/2014/main" id="{3C0803BD-D1BE-674E-8E2B-E222AF2A87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9384" y="4183890"/>
                <a:ext cx="1790919" cy="1621719"/>
              </a:xfrm>
              <a:prstGeom prst="rect">
                <a:avLst/>
              </a:prstGeom>
            </p:spPr>
          </p:pic>
          <p:sp>
            <p:nvSpPr>
              <p:cNvPr id="13" name="TextBox 12">
                <a:extLst>
                  <a:ext uri="{FF2B5EF4-FFF2-40B4-BE49-F238E27FC236}">
                    <a16:creationId xmlns:a16="http://schemas.microsoft.com/office/drawing/2014/main" id="{BD268A5A-ECBB-484B-B6D9-E17CFAEF5968}"/>
                  </a:ext>
                </a:extLst>
              </p:cNvPr>
              <p:cNvSpPr txBox="1"/>
              <p:nvPr/>
            </p:nvSpPr>
            <p:spPr>
              <a:xfrm>
                <a:off x="6285117" y="5678070"/>
                <a:ext cx="3107255" cy="1010750"/>
              </a:xfrm>
              <a:prstGeom prst="rect">
                <a:avLst/>
              </a:prstGeom>
              <a:noFill/>
            </p:spPr>
            <p:txBody>
              <a:bodyPr wrap="square" rtlCol="0">
                <a:spAutoFit/>
              </a:bodyPr>
              <a:lstStyle/>
              <a:p>
                <a:r>
                  <a:rPr lang="en-US" sz="1000" b="1" dirty="0">
                    <a:solidFill>
                      <a:srgbClr val="0099FF"/>
                    </a:solidFill>
                    <a:latin typeface="Arial" charset="0"/>
                    <a:cs typeface="Arial" charset="0"/>
                  </a:rPr>
                  <a:t>A5322 (HAILO) Study</a:t>
                </a:r>
              </a:p>
              <a:p>
                <a:endParaRPr lang="en-US" sz="1800" dirty="0">
                  <a:latin typeface="Arial"/>
                  <a:cs typeface="Arial"/>
                </a:endParaRPr>
              </a:p>
            </p:txBody>
          </p:sp>
        </p:grpSp>
      </p:grpSp>
    </p:spTree>
    <p:extLst>
      <p:ext uri="{BB962C8B-B14F-4D97-AF65-F5344CB8AC3E}">
        <p14:creationId xmlns:p14="http://schemas.microsoft.com/office/powerpoint/2010/main" val="153318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06D4-C136-ED48-8176-46A6D72023D4}"/>
              </a:ext>
            </a:extLst>
          </p:cNvPr>
          <p:cNvSpPr>
            <a:spLocks noGrp="1"/>
          </p:cNvSpPr>
          <p:nvPr>
            <p:ph type="title"/>
          </p:nvPr>
        </p:nvSpPr>
        <p:spPr>
          <a:xfrm>
            <a:off x="609600" y="565110"/>
            <a:ext cx="10157636" cy="990600"/>
          </a:xfrm>
        </p:spPr>
        <p:txBody>
          <a:bodyPr>
            <a:noAutofit/>
          </a:bodyPr>
          <a:lstStyle/>
          <a:p>
            <a:r>
              <a:rPr lang="en-US" sz="3000" b="1" dirty="0">
                <a:solidFill>
                  <a:schemeClr val="accent1"/>
                </a:solidFill>
              </a:rPr>
              <a:t>Greater negative impact of </a:t>
            </a:r>
            <a:r>
              <a:rPr lang="en-US" sz="3000" b="1" i="1" dirty="0">
                <a:solidFill>
                  <a:schemeClr val="accent1"/>
                </a:solidFill>
              </a:rPr>
              <a:t>cerebrovascular health </a:t>
            </a:r>
            <a:r>
              <a:rPr lang="en-US" sz="3000" b="1" dirty="0">
                <a:solidFill>
                  <a:schemeClr val="accent1"/>
                </a:solidFill>
              </a:rPr>
              <a:t>on cognitive function in women than in men with treated HIV </a:t>
            </a:r>
          </a:p>
        </p:txBody>
      </p:sp>
      <p:graphicFrame>
        <p:nvGraphicFramePr>
          <p:cNvPr id="14" name="Content Placeholder 5">
            <a:extLst>
              <a:ext uri="{FF2B5EF4-FFF2-40B4-BE49-F238E27FC236}">
                <a16:creationId xmlns:a16="http://schemas.microsoft.com/office/drawing/2014/main" id="{7C6692BD-1A54-2443-97A8-2CB848F7CFEC}"/>
              </a:ext>
            </a:extLst>
          </p:cNvPr>
          <p:cNvGraphicFramePr>
            <a:graphicFrameLocks/>
          </p:cNvGraphicFramePr>
          <p:nvPr>
            <p:extLst>
              <p:ext uri="{D42A27DB-BD31-4B8C-83A1-F6EECF244321}">
                <p14:modId xmlns:p14="http://schemas.microsoft.com/office/powerpoint/2010/main" val="461480415"/>
              </p:ext>
            </p:extLst>
          </p:nvPr>
        </p:nvGraphicFramePr>
        <p:xfrm>
          <a:off x="388511" y="3900695"/>
          <a:ext cx="5707489" cy="2222073"/>
        </p:xfrm>
        <a:graphic>
          <a:graphicData uri="http://schemas.openxmlformats.org/drawingml/2006/table">
            <a:tbl>
              <a:tblPr firstRow="1" bandRow="1">
                <a:tableStyleId>{5202B0CA-FC54-4496-8BCA-5EF66A818D29}</a:tableStyleId>
              </a:tblPr>
              <a:tblGrid>
                <a:gridCol w="1866893">
                  <a:extLst>
                    <a:ext uri="{9D8B030D-6E8A-4147-A177-3AD203B41FA5}">
                      <a16:colId xmlns:a16="http://schemas.microsoft.com/office/drawing/2014/main" val="20000"/>
                    </a:ext>
                  </a:extLst>
                </a:gridCol>
                <a:gridCol w="994687">
                  <a:extLst>
                    <a:ext uri="{9D8B030D-6E8A-4147-A177-3AD203B41FA5}">
                      <a16:colId xmlns:a16="http://schemas.microsoft.com/office/drawing/2014/main" val="20001"/>
                    </a:ext>
                  </a:extLst>
                </a:gridCol>
                <a:gridCol w="939426">
                  <a:extLst>
                    <a:ext uri="{9D8B030D-6E8A-4147-A177-3AD203B41FA5}">
                      <a16:colId xmlns:a16="http://schemas.microsoft.com/office/drawing/2014/main" val="1808679671"/>
                    </a:ext>
                  </a:extLst>
                </a:gridCol>
                <a:gridCol w="994687">
                  <a:extLst>
                    <a:ext uri="{9D8B030D-6E8A-4147-A177-3AD203B41FA5}">
                      <a16:colId xmlns:a16="http://schemas.microsoft.com/office/drawing/2014/main" val="389994210"/>
                    </a:ext>
                  </a:extLst>
                </a:gridCol>
                <a:gridCol w="911796">
                  <a:extLst>
                    <a:ext uri="{9D8B030D-6E8A-4147-A177-3AD203B41FA5}">
                      <a16:colId xmlns:a16="http://schemas.microsoft.com/office/drawing/2014/main" val="3933773183"/>
                    </a:ext>
                  </a:extLst>
                </a:gridCol>
              </a:tblGrid>
              <a:tr h="218683">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gridSpan="4">
                  <a:txBody>
                    <a:bodyPr/>
                    <a:lstStyle/>
                    <a:p>
                      <a:pPr algn="ctr"/>
                      <a:r>
                        <a:rPr lang="en-US" sz="1200" b="0" dirty="0">
                          <a:solidFill>
                            <a:schemeClr val="tx1"/>
                          </a:solidFill>
                          <a:latin typeface="Arial"/>
                          <a:cs typeface="Arial"/>
                        </a:rPr>
                        <a:t>Relationship between cerebral VR and T score</a:t>
                      </a:r>
                    </a:p>
                  </a:txBody>
                  <a:tcP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algn="ctr"/>
                      <a:endParaRPr lang="en-US" sz="2000" b="1" dirty="0">
                        <a:solidFill>
                          <a:schemeClr val="tx1"/>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10000"/>
                  </a:ext>
                </a:extLst>
              </a:tr>
              <a:tr h="190701">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chemeClr val="tx1"/>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rial"/>
                          <a:cs typeface="Arial"/>
                        </a:rPr>
                        <a:t>Women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rial"/>
                          <a:cs typeface="Arial"/>
                        </a:rPr>
                        <a:t>P value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rial"/>
                          <a:cs typeface="Arial"/>
                        </a:rPr>
                        <a:t>Men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Arial"/>
                          <a:cs typeface="Arial"/>
                        </a:rPr>
                        <a:t>P value</a:t>
                      </a:r>
                    </a:p>
                  </a:txBody>
                  <a:tcP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3526630048"/>
                  </a:ext>
                </a:extLst>
              </a:tr>
              <a:tr h="2546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a:ln>
                            <a:noFill/>
                          </a:ln>
                          <a:solidFill>
                            <a:schemeClr val="tx1"/>
                          </a:solidFill>
                          <a:effectLst/>
                          <a:latin typeface="Arial"/>
                          <a:ea typeface="Times New Roman" pitchFamily="18" charset="0"/>
                          <a:cs typeface="Arial"/>
                        </a:rPr>
                        <a:t>Learning/memory</a:t>
                      </a:r>
                    </a:p>
                  </a:txBody>
                  <a:tcP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a:latin typeface="Arial"/>
                          <a:cs typeface="Arial"/>
                        </a:rPr>
                        <a:t>2.04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a:latin typeface="Arial"/>
                          <a:cs typeface="Arial"/>
                        </a:rPr>
                        <a:t>0.42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a:latin typeface="Arial"/>
                          <a:cs typeface="Arial"/>
                        </a:rPr>
                        <a:t>0.30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a:latin typeface="Arial"/>
                          <a:cs typeface="Arial"/>
                        </a:rPr>
                        <a:t>0.90</a:t>
                      </a:r>
                    </a:p>
                  </a:txBody>
                  <a:tcP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88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chemeClr val="tx1"/>
                          </a:solidFill>
                          <a:effectLst/>
                          <a:latin typeface="Arial"/>
                          <a:ea typeface="Times New Roman" pitchFamily="18" charset="0"/>
                          <a:cs typeface="Arial"/>
                        </a:rPr>
                        <a:t>Processing speed</a:t>
                      </a:r>
                    </a:p>
                  </a:txBody>
                  <a:tcP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a:txBody>
                    <a:bodyPr/>
                    <a:lstStyle/>
                    <a:p>
                      <a:pPr algn="ctr"/>
                      <a:r>
                        <a:rPr lang="en-US" sz="1200" b="0" dirty="0">
                          <a:latin typeface="Arial"/>
                          <a:cs typeface="Arial"/>
                        </a:rPr>
                        <a:t>0.90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a:txBody>
                    <a:bodyPr/>
                    <a:lstStyle/>
                    <a:p>
                      <a:pPr algn="ctr"/>
                      <a:r>
                        <a:rPr lang="en-US" sz="1200" b="0" dirty="0">
                          <a:latin typeface="Arial"/>
                          <a:cs typeface="Arial"/>
                        </a:rPr>
                        <a:t>0.010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a:txBody>
                    <a:bodyPr/>
                    <a:lstStyle/>
                    <a:p>
                      <a:pPr algn="ctr"/>
                      <a:r>
                        <a:rPr lang="en-US" sz="1200" b="0" dirty="0">
                          <a:latin typeface="Arial"/>
                          <a:cs typeface="Arial"/>
                        </a:rPr>
                        <a:t>0.40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b="0" dirty="0">
                          <a:latin typeface="Arial"/>
                          <a:cs typeface="Arial"/>
                        </a:rPr>
                        <a:t>0.12</a:t>
                      </a:r>
                    </a:p>
                  </a:txBody>
                  <a:tcP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691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chemeClr val="tx1"/>
                          </a:solidFill>
                          <a:effectLst/>
                          <a:latin typeface="+mn-lt"/>
                          <a:ea typeface="Times New Roman" pitchFamily="18" charset="0"/>
                          <a:cs typeface="Arial"/>
                        </a:rPr>
                        <a:t>Attention</a:t>
                      </a:r>
                    </a:p>
                  </a:txBody>
                  <a:tcP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a:txBody>
                    <a:bodyPr/>
                    <a:lstStyle/>
                    <a:p>
                      <a:pPr algn="ctr"/>
                      <a:r>
                        <a:rPr lang="en-US" sz="1200" b="0" dirty="0">
                          <a:latin typeface="Arial"/>
                          <a:cs typeface="Arial"/>
                        </a:rPr>
                        <a:t>6.91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a:txBody>
                    <a:bodyPr/>
                    <a:lstStyle/>
                    <a:p>
                      <a:pPr algn="ctr"/>
                      <a:r>
                        <a:rPr lang="en-US" sz="1200" b="0" dirty="0">
                          <a:latin typeface="Arial"/>
                          <a:cs typeface="Arial"/>
                        </a:rPr>
                        <a:t>0.026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a:txBody>
                    <a:bodyPr/>
                    <a:lstStyle/>
                    <a:p>
                      <a:pPr algn="ctr"/>
                      <a:r>
                        <a:rPr lang="en-US" sz="1200" dirty="0">
                          <a:latin typeface="Arial"/>
                          <a:cs typeface="Arial"/>
                        </a:rPr>
                        <a:t>2.52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a:latin typeface="Arial"/>
                          <a:cs typeface="Arial"/>
                        </a:rPr>
                        <a:t>0.35</a:t>
                      </a:r>
                    </a:p>
                  </a:txBody>
                  <a:tcP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34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mn-lt"/>
                          <a:cs typeface="Arial"/>
                        </a:rPr>
                        <a:t>Verbal</a:t>
                      </a:r>
                      <a:r>
                        <a:rPr lang="en-US" sz="1200" b="0" baseline="0" dirty="0">
                          <a:latin typeface="+mn-lt"/>
                          <a:cs typeface="Arial"/>
                        </a:rPr>
                        <a:t> fluency</a:t>
                      </a:r>
                      <a:endParaRPr lang="en-US" sz="1200" b="0" dirty="0">
                        <a:latin typeface="+mn-lt"/>
                        <a:cs typeface="Arial"/>
                      </a:endParaRPr>
                    </a:p>
                  </a:txBody>
                  <a:tcP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a:latin typeface="Arial"/>
                          <a:cs typeface="Arial"/>
                        </a:rPr>
                        <a:t>4.31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a:latin typeface="Arial"/>
                          <a:cs typeface="Arial"/>
                        </a:rPr>
                        <a:t>0.29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a:latin typeface="Arial"/>
                          <a:cs typeface="Arial"/>
                        </a:rPr>
                        <a:t>2.25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a:latin typeface="Arial"/>
                          <a:cs typeface="Arial"/>
                        </a:rPr>
                        <a:t>0.49</a:t>
                      </a:r>
                    </a:p>
                  </a:txBody>
                  <a:tcP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34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chemeClr val="tx1"/>
                          </a:solidFill>
                          <a:effectLst/>
                          <a:latin typeface="Arial"/>
                          <a:ea typeface="Times New Roman" pitchFamily="18" charset="0"/>
                          <a:cs typeface="Arial"/>
                        </a:rPr>
                        <a:t>Motor function</a:t>
                      </a:r>
                    </a:p>
                  </a:txBody>
                  <a:tcP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a:txBody>
                    <a:bodyPr/>
                    <a:lstStyle/>
                    <a:p>
                      <a:pPr algn="ctr"/>
                      <a:r>
                        <a:rPr lang="en-US" sz="1200" b="0" dirty="0">
                          <a:latin typeface="Arial"/>
                          <a:cs typeface="Arial"/>
                        </a:rPr>
                        <a:t>5.99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a:txBody>
                    <a:bodyPr/>
                    <a:lstStyle/>
                    <a:p>
                      <a:pPr algn="ctr"/>
                      <a:r>
                        <a:rPr lang="en-US" sz="1200" b="0" dirty="0">
                          <a:latin typeface="Arial"/>
                          <a:cs typeface="Arial"/>
                        </a:rPr>
                        <a:t>0.036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25000"/>
                        <a:lumOff val="75000"/>
                      </a:schemeClr>
                    </a:solidFill>
                  </a:tcPr>
                </a:tc>
                <a:tc>
                  <a:txBody>
                    <a:bodyPr/>
                    <a:lstStyle/>
                    <a:p>
                      <a:pPr algn="ctr"/>
                      <a:r>
                        <a:rPr lang="en-US" sz="1200" dirty="0">
                          <a:latin typeface="Arial"/>
                          <a:cs typeface="Arial"/>
                        </a:rPr>
                        <a:t>-0.21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200" dirty="0">
                          <a:latin typeface="Arial"/>
                          <a:cs typeface="Arial"/>
                        </a:rPr>
                        <a:t>0.93</a:t>
                      </a:r>
                    </a:p>
                  </a:txBody>
                  <a:tcP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34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chemeClr val="tx1"/>
                          </a:solidFill>
                          <a:effectLst/>
                          <a:latin typeface="Arial"/>
                          <a:ea typeface="Times New Roman" pitchFamily="18" charset="0"/>
                          <a:cs typeface="Arial"/>
                        </a:rPr>
                        <a:t>Global cognition</a:t>
                      </a:r>
                    </a:p>
                  </a:txBody>
                  <a:tcP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Arial"/>
                        </a:rPr>
                        <a:t>5.62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5000"/>
                        <a:lumOff val="75000"/>
                      </a:schemeClr>
                    </a:solidFill>
                  </a:tcPr>
                </a:tc>
                <a:tc>
                  <a:txBody>
                    <a:bodyPr/>
                    <a:lstStyle/>
                    <a:p>
                      <a:pPr algn="ctr"/>
                      <a:r>
                        <a:rPr lang="en-US" sz="1200" b="0" dirty="0">
                          <a:latin typeface="Arial"/>
                          <a:cs typeface="Arial"/>
                        </a:rPr>
                        <a:t>0.008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5000"/>
                        <a:lumOff val="75000"/>
                      </a:schemeClr>
                    </a:solidFill>
                  </a:tcPr>
                </a:tc>
                <a:tc>
                  <a:txBody>
                    <a:bodyPr/>
                    <a:lstStyle/>
                    <a:p>
                      <a:pPr algn="ctr"/>
                      <a:r>
                        <a:rPr lang="en-US" sz="1200" b="0" dirty="0">
                          <a:latin typeface="Arial"/>
                          <a:cs typeface="Arial"/>
                        </a:rPr>
                        <a:t>1.36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latin typeface="Arial"/>
                          <a:cs typeface="Arial"/>
                        </a:rPr>
                        <a:t>0.44</a:t>
                      </a:r>
                    </a:p>
                  </a:txBody>
                  <a:tcP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6A2B4D5D-AFAD-2F40-B0CD-1871ABEB5A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511" y="1670578"/>
            <a:ext cx="2907237" cy="2115249"/>
          </a:xfrm>
          <a:prstGeom prst="rect">
            <a:avLst/>
          </a:prstGeom>
        </p:spPr>
      </p:pic>
      <p:sp>
        <p:nvSpPr>
          <p:cNvPr id="9" name="TextBox 8">
            <a:extLst>
              <a:ext uri="{FF2B5EF4-FFF2-40B4-BE49-F238E27FC236}">
                <a16:creationId xmlns:a16="http://schemas.microsoft.com/office/drawing/2014/main" id="{10044DAA-F9E9-B14E-A5A0-A9B17345C130}"/>
              </a:ext>
            </a:extLst>
          </p:cNvPr>
          <p:cNvSpPr txBox="1"/>
          <p:nvPr/>
        </p:nvSpPr>
        <p:spPr>
          <a:xfrm>
            <a:off x="7467754" y="6550223"/>
            <a:ext cx="6918043" cy="307777"/>
          </a:xfrm>
          <a:prstGeom prst="rect">
            <a:avLst/>
          </a:prstGeom>
          <a:noFill/>
        </p:spPr>
        <p:txBody>
          <a:bodyPr wrap="square" rtlCol="0">
            <a:spAutoFit/>
          </a:bodyPr>
          <a:lstStyle/>
          <a:p>
            <a:r>
              <a:rPr lang="en-US" sz="1400" dirty="0">
                <a:solidFill>
                  <a:srgbClr val="7F7F7F"/>
                </a:solidFill>
              </a:rPr>
              <a:t>Chow, Mehta et al. JAIDS 2018, Chow et al. JAIDS 2022</a:t>
            </a:r>
          </a:p>
        </p:txBody>
      </p:sp>
      <p:pic>
        <p:nvPicPr>
          <p:cNvPr id="5" name="Picture 4">
            <a:extLst>
              <a:ext uri="{FF2B5EF4-FFF2-40B4-BE49-F238E27FC236}">
                <a16:creationId xmlns:a16="http://schemas.microsoft.com/office/drawing/2014/main" id="{3716ABBE-700B-C634-D3BD-713F53736A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6122" y="1749068"/>
            <a:ext cx="3425807" cy="1079192"/>
          </a:xfrm>
          <a:prstGeom prst="rect">
            <a:avLst/>
          </a:prstGeom>
        </p:spPr>
      </p:pic>
      <p:sp>
        <p:nvSpPr>
          <p:cNvPr id="8" name="TextBox 7">
            <a:extLst>
              <a:ext uri="{FF2B5EF4-FFF2-40B4-BE49-F238E27FC236}">
                <a16:creationId xmlns:a16="http://schemas.microsoft.com/office/drawing/2014/main" id="{ED96BD66-6A02-734A-5FCD-A9DF3A33885F}"/>
              </a:ext>
            </a:extLst>
          </p:cNvPr>
          <p:cNvSpPr txBox="1"/>
          <p:nvPr/>
        </p:nvSpPr>
        <p:spPr>
          <a:xfrm>
            <a:off x="2170887" y="6180891"/>
            <a:ext cx="3925113" cy="369332"/>
          </a:xfrm>
          <a:prstGeom prst="rect">
            <a:avLst/>
          </a:prstGeom>
          <a:noFill/>
          <a:ln w="25400">
            <a:solidFill>
              <a:schemeClr val="accent1"/>
            </a:solidFill>
          </a:ln>
        </p:spPr>
        <p:txBody>
          <a:bodyPr wrap="none" rtlCol="0">
            <a:spAutoFit/>
          </a:bodyPr>
          <a:lstStyle/>
          <a:p>
            <a:r>
              <a:rPr lang="en-US" dirty="0"/>
              <a:t>Funded by Fogarty R21 </a:t>
            </a:r>
            <a:r>
              <a:rPr lang="en-US" sz="1800" dirty="0">
                <a:solidFill>
                  <a:srgbClr val="000000"/>
                </a:solidFill>
                <a:effectLst/>
                <a:latin typeface="Arial" panose="020B0604020202020204" pitchFamily="34" charset="0"/>
                <a:ea typeface="Arial" panose="020B0604020202020204" pitchFamily="34" charset="0"/>
              </a:rPr>
              <a:t>TW010148 </a:t>
            </a:r>
            <a:r>
              <a:rPr lang="en-US" dirty="0"/>
              <a:t> </a:t>
            </a:r>
          </a:p>
        </p:txBody>
      </p:sp>
      <p:sp>
        <p:nvSpPr>
          <p:cNvPr id="10" name="TextBox 9">
            <a:extLst>
              <a:ext uri="{FF2B5EF4-FFF2-40B4-BE49-F238E27FC236}">
                <a16:creationId xmlns:a16="http://schemas.microsoft.com/office/drawing/2014/main" id="{EA39154F-E194-93E6-4CDB-4E656336881D}"/>
              </a:ext>
            </a:extLst>
          </p:cNvPr>
          <p:cNvSpPr txBox="1"/>
          <p:nvPr/>
        </p:nvSpPr>
        <p:spPr>
          <a:xfrm>
            <a:off x="8133416" y="6180891"/>
            <a:ext cx="3775393" cy="369332"/>
          </a:xfrm>
          <a:prstGeom prst="rect">
            <a:avLst/>
          </a:prstGeom>
          <a:noFill/>
          <a:ln w="25400">
            <a:solidFill>
              <a:schemeClr val="accent1"/>
            </a:solidFill>
          </a:ln>
        </p:spPr>
        <p:txBody>
          <a:bodyPr wrap="none" rtlCol="0">
            <a:spAutoFit/>
          </a:bodyPr>
          <a:lstStyle/>
          <a:p>
            <a:r>
              <a:rPr lang="en-US" dirty="0"/>
              <a:t>Funded by NINDS R01 </a:t>
            </a:r>
            <a:r>
              <a:rPr lang="en-US" sz="1800" dirty="0">
                <a:solidFill>
                  <a:srgbClr val="000000"/>
                </a:solidFill>
                <a:effectLst/>
                <a:latin typeface="Arial" panose="020B0604020202020204" pitchFamily="34" charset="0"/>
                <a:ea typeface="Arial" panose="020B0604020202020204" pitchFamily="34" charset="0"/>
              </a:rPr>
              <a:t>NS126086</a:t>
            </a:r>
            <a:endParaRPr lang="en-US" dirty="0"/>
          </a:p>
        </p:txBody>
      </p:sp>
      <p:pic>
        <p:nvPicPr>
          <p:cNvPr id="12" name="Picture 11">
            <a:extLst>
              <a:ext uri="{FF2B5EF4-FFF2-40B4-BE49-F238E27FC236}">
                <a16:creationId xmlns:a16="http://schemas.microsoft.com/office/drawing/2014/main" id="{F577DB06-98B0-900C-90F2-8436A6A679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1987" y="2418412"/>
            <a:ext cx="5351461" cy="2964566"/>
          </a:xfrm>
          <a:prstGeom prst="rect">
            <a:avLst/>
          </a:prstGeom>
        </p:spPr>
      </p:pic>
      <p:sp>
        <p:nvSpPr>
          <p:cNvPr id="13" name="Right Arrow 12">
            <a:extLst>
              <a:ext uri="{FF2B5EF4-FFF2-40B4-BE49-F238E27FC236}">
                <a16:creationId xmlns:a16="http://schemas.microsoft.com/office/drawing/2014/main" id="{323C73A8-CA39-3ED3-71F7-602458DDAE9B}"/>
              </a:ext>
            </a:extLst>
          </p:cNvPr>
          <p:cNvSpPr/>
          <p:nvPr/>
        </p:nvSpPr>
        <p:spPr>
          <a:xfrm>
            <a:off x="5831529" y="3472461"/>
            <a:ext cx="660400" cy="345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81EE7E9-9508-BC74-306D-C7F4320715E7}"/>
              </a:ext>
            </a:extLst>
          </p:cNvPr>
          <p:cNvSpPr txBox="1"/>
          <p:nvPr/>
        </p:nvSpPr>
        <p:spPr>
          <a:xfrm>
            <a:off x="3319840" y="2906750"/>
            <a:ext cx="2799392" cy="738664"/>
          </a:xfrm>
          <a:prstGeom prst="rect">
            <a:avLst/>
          </a:prstGeom>
          <a:noFill/>
        </p:spPr>
        <p:txBody>
          <a:bodyPr wrap="square" rtlCol="0">
            <a:spAutoFit/>
          </a:bodyPr>
          <a:lstStyle/>
          <a:p>
            <a:r>
              <a:rPr lang="en-US" sz="1400" b="1" dirty="0"/>
              <a:t>CHASM</a:t>
            </a:r>
            <a:r>
              <a:rPr lang="en-US" sz="1400" dirty="0"/>
              <a:t> study</a:t>
            </a:r>
            <a:r>
              <a:rPr lang="en-US" sz="1400" b="1" dirty="0"/>
              <a:t>: C</a:t>
            </a:r>
            <a:r>
              <a:rPr lang="en-US" sz="1400" dirty="0"/>
              <a:t>erebrovascular Mechanisms of </a:t>
            </a:r>
            <a:r>
              <a:rPr lang="en-US" sz="1400" b="1" dirty="0"/>
              <a:t>H</a:t>
            </a:r>
            <a:r>
              <a:rPr lang="en-US" sz="1400" dirty="0"/>
              <a:t>IV-</a:t>
            </a:r>
            <a:r>
              <a:rPr lang="en-US" sz="1400" b="1" dirty="0" err="1"/>
              <a:t>AS</a:t>
            </a:r>
            <a:r>
              <a:rPr lang="en-US" sz="1400" dirty="0" err="1"/>
              <a:t>sociated</a:t>
            </a:r>
            <a:r>
              <a:rPr lang="en-US" sz="1400" dirty="0"/>
              <a:t> cognitive </a:t>
            </a:r>
            <a:r>
              <a:rPr lang="en-US" sz="1400" dirty="0" err="1"/>
              <a:t>i</a:t>
            </a:r>
            <a:r>
              <a:rPr lang="en-US" sz="1400" b="1" dirty="0" err="1"/>
              <a:t>M</a:t>
            </a:r>
            <a:r>
              <a:rPr lang="en-US" sz="1400" dirty="0" err="1"/>
              <a:t>pairment</a:t>
            </a:r>
            <a:r>
              <a:rPr lang="en-US" sz="1400" dirty="0"/>
              <a:t> in China</a:t>
            </a:r>
          </a:p>
        </p:txBody>
      </p:sp>
    </p:spTree>
    <p:extLst>
      <p:ext uri="{BB962C8B-B14F-4D97-AF65-F5344CB8AC3E}">
        <p14:creationId xmlns:p14="http://schemas.microsoft.com/office/powerpoint/2010/main" val="3990240250"/>
      </p:ext>
    </p:extLst>
  </p:cSld>
  <p:clrMapOvr>
    <a:masterClrMapping/>
  </p:clrMapOvr>
  <mc:AlternateContent xmlns:mc="http://schemas.openxmlformats.org/markup-compatibility/2006" xmlns:p14="http://schemas.microsoft.com/office/powerpoint/2010/main">
    <mc:Choice Requires="p14">
      <p:transition spd="slow" p14:dur="2000" advTm="22926"/>
    </mc:Choice>
    <mc:Fallback xmlns="">
      <p:transition spd="slow" advTm="229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0D66-10FE-1C4B-9812-4D923D9DB265}"/>
              </a:ext>
            </a:extLst>
          </p:cNvPr>
          <p:cNvSpPr>
            <a:spLocks noGrp="1"/>
          </p:cNvSpPr>
          <p:nvPr>
            <p:ph type="title"/>
          </p:nvPr>
        </p:nvSpPr>
        <p:spPr>
          <a:xfrm>
            <a:off x="609600" y="2438400"/>
            <a:ext cx="10972800" cy="990600"/>
          </a:xfrm>
        </p:spPr>
        <p:txBody>
          <a:bodyPr>
            <a:normAutofit fontScale="90000"/>
          </a:bodyPr>
          <a:lstStyle/>
          <a:p>
            <a:r>
              <a:rPr lang="en-US" b="1" dirty="0">
                <a:solidFill>
                  <a:schemeClr val="accent1"/>
                </a:solidFill>
              </a:rPr>
              <a:t>Mentorship is a team effort…</a:t>
            </a:r>
            <a:br>
              <a:rPr lang="en-US" b="1" dirty="0">
                <a:solidFill>
                  <a:schemeClr val="accent1"/>
                </a:solidFill>
              </a:rPr>
            </a:br>
            <a:br>
              <a:rPr lang="en-US" b="1" dirty="0">
                <a:solidFill>
                  <a:schemeClr val="accent1"/>
                </a:solidFill>
              </a:rPr>
            </a:br>
            <a:r>
              <a:rPr lang="en-US" b="1" dirty="0">
                <a:solidFill>
                  <a:schemeClr val="accent1"/>
                </a:solidFill>
              </a:rPr>
              <a:t>	</a:t>
            </a:r>
          </a:p>
        </p:txBody>
      </p:sp>
      <p:sp>
        <p:nvSpPr>
          <p:cNvPr id="4" name="Title 1">
            <a:extLst>
              <a:ext uri="{FF2B5EF4-FFF2-40B4-BE49-F238E27FC236}">
                <a16:creationId xmlns:a16="http://schemas.microsoft.com/office/drawing/2014/main" id="{C3276909-E548-367E-A126-A9FB275EFDA9}"/>
              </a:ext>
            </a:extLst>
          </p:cNvPr>
          <p:cNvSpPr txBox="1">
            <a:spLocks/>
          </p:cNvSpPr>
          <p:nvPr/>
        </p:nvSpPr>
        <p:spPr>
          <a:xfrm>
            <a:off x="609600" y="3429000"/>
            <a:ext cx="109728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b="1" dirty="0">
              <a:solidFill>
                <a:schemeClr val="accent1"/>
              </a:solidFill>
            </a:endParaRPr>
          </a:p>
        </p:txBody>
      </p:sp>
      <p:sp>
        <p:nvSpPr>
          <p:cNvPr id="6" name="TextBox 5">
            <a:extLst>
              <a:ext uri="{FF2B5EF4-FFF2-40B4-BE49-F238E27FC236}">
                <a16:creationId xmlns:a16="http://schemas.microsoft.com/office/drawing/2014/main" id="{DE414F6F-0E2E-B779-5B6F-3E15B0388706}"/>
              </a:ext>
            </a:extLst>
          </p:cNvPr>
          <p:cNvSpPr txBox="1"/>
          <p:nvPr/>
        </p:nvSpPr>
        <p:spPr>
          <a:xfrm>
            <a:off x="929390" y="3403937"/>
            <a:ext cx="9960963" cy="553998"/>
          </a:xfrm>
          <a:prstGeom prst="rect">
            <a:avLst/>
          </a:prstGeom>
          <a:noFill/>
        </p:spPr>
        <p:txBody>
          <a:bodyPr wrap="square">
            <a:spAutoFit/>
          </a:bodyPr>
          <a:lstStyle/>
          <a:p>
            <a:pPr algn="r"/>
            <a:r>
              <a:rPr lang="en-US" sz="3000" i="1" dirty="0">
                <a:solidFill>
                  <a:schemeClr val="accent1"/>
                </a:solidFill>
              </a:rPr>
              <a:t>Especially in the world of global health </a:t>
            </a:r>
            <a:endParaRPr lang="en-US" sz="3000" i="1" dirty="0"/>
          </a:p>
        </p:txBody>
      </p:sp>
    </p:spTree>
    <p:extLst>
      <p:ext uri="{BB962C8B-B14F-4D97-AF65-F5344CB8AC3E}">
        <p14:creationId xmlns:p14="http://schemas.microsoft.com/office/powerpoint/2010/main" val="269036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5684CF-3177-CC08-6679-20B53B7D4D00}"/>
              </a:ext>
            </a:extLst>
          </p:cNvPr>
          <p:cNvPicPr>
            <a:picLocks noChangeAspect="1"/>
          </p:cNvPicPr>
          <p:nvPr/>
        </p:nvPicPr>
        <p:blipFill>
          <a:blip r:embed="rId3"/>
          <a:stretch>
            <a:fillRect/>
          </a:stretch>
        </p:blipFill>
        <p:spPr>
          <a:xfrm>
            <a:off x="3102731" y="5030526"/>
            <a:ext cx="1415661" cy="1738859"/>
          </a:xfrm>
          <a:prstGeom prst="rect">
            <a:avLst/>
          </a:prstGeom>
        </p:spPr>
      </p:pic>
      <p:sp>
        <p:nvSpPr>
          <p:cNvPr id="2" name="Title 1">
            <a:extLst>
              <a:ext uri="{FF2B5EF4-FFF2-40B4-BE49-F238E27FC236}">
                <a16:creationId xmlns:a16="http://schemas.microsoft.com/office/drawing/2014/main" id="{851AD08D-AA65-FE3D-8468-F56EFE34B10C}"/>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A7C5A8BD-D43A-E99A-B6AB-10EFBBAC8193}"/>
              </a:ext>
            </a:extLst>
          </p:cNvPr>
          <p:cNvPicPr>
            <a:picLocks noGrp="1" noChangeAspect="1"/>
          </p:cNvPicPr>
          <p:nvPr>
            <p:ph idx="1"/>
          </p:nvPr>
        </p:nvPicPr>
        <p:blipFill>
          <a:blip r:embed="rId4"/>
          <a:stretch>
            <a:fillRect/>
          </a:stretch>
        </p:blipFill>
        <p:spPr>
          <a:xfrm>
            <a:off x="2877070" y="2417978"/>
            <a:ext cx="6437859" cy="2821084"/>
          </a:xfrm>
        </p:spPr>
      </p:pic>
      <p:pic>
        <p:nvPicPr>
          <p:cNvPr id="10" name="Picture Placeholder 3" descr="Prof Li photos.jpg">
            <a:extLst>
              <a:ext uri="{FF2B5EF4-FFF2-40B4-BE49-F238E27FC236}">
                <a16:creationId xmlns:a16="http://schemas.microsoft.com/office/drawing/2014/main" id="{5BB72746-268E-0879-03B6-A62BF58A136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23034" y="4474733"/>
            <a:ext cx="1306674" cy="1306674"/>
          </a:xfrm>
          <a:prstGeom prst="ellipse">
            <a:avLst/>
          </a:prstGeom>
        </p:spPr>
      </p:pic>
      <p:pic>
        <p:nvPicPr>
          <p:cNvPr id="11" name="Picture 3" descr="Screen Shot 2016-09-13 at 9.00.13 PM.png">
            <a:extLst>
              <a:ext uri="{FF2B5EF4-FFF2-40B4-BE49-F238E27FC236}">
                <a16:creationId xmlns:a16="http://schemas.microsoft.com/office/drawing/2014/main" id="{D40D33B9-59A3-7E92-5D02-22DDF4ECCBA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27581" y="5298815"/>
            <a:ext cx="1143000" cy="148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EAC38C25-6855-B304-2DEB-EEDA97159842}"/>
              </a:ext>
            </a:extLst>
          </p:cNvPr>
          <p:cNvPicPr>
            <a:picLocks noChangeAspect="1"/>
          </p:cNvPicPr>
          <p:nvPr/>
        </p:nvPicPr>
        <p:blipFill>
          <a:blip r:embed="rId7"/>
          <a:stretch>
            <a:fillRect/>
          </a:stretch>
        </p:blipFill>
        <p:spPr>
          <a:xfrm>
            <a:off x="7924119" y="5287269"/>
            <a:ext cx="1173414" cy="1482116"/>
          </a:xfrm>
          <a:prstGeom prst="rect">
            <a:avLst/>
          </a:prstGeom>
        </p:spPr>
      </p:pic>
      <p:pic>
        <p:nvPicPr>
          <p:cNvPr id="15" name="Picture 14">
            <a:extLst>
              <a:ext uri="{FF2B5EF4-FFF2-40B4-BE49-F238E27FC236}">
                <a16:creationId xmlns:a16="http://schemas.microsoft.com/office/drawing/2014/main" id="{95B32666-CFD6-C32E-64C1-A27DA50009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06987" y="810458"/>
            <a:ext cx="1481958" cy="1595023"/>
          </a:xfrm>
          <a:prstGeom prst="rect">
            <a:avLst/>
          </a:prstGeom>
        </p:spPr>
      </p:pic>
      <p:pic>
        <p:nvPicPr>
          <p:cNvPr id="17" name="Picture 16">
            <a:extLst>
              <a:ext uri="{FF2B5EF4-FFF2-40B4-BE49-F238E27FC236}">
                <a16:creationId xmlns:a16="http://schemas.microsoft.com/office/drawing/2014/main" id="{8EB018FE-5141-C488-9270-4A4D37DF0BBB}"/>
              </a:ext>
            </a:extLst>
          </p:cNvPr>
          <p:cNvPicPr>
            <a:picLocks noChangeAspect="1"/>
          </p:cNvPicPr>
          <p:nvPr/>
        </p:nvPicPr>
        <p:blipFill>
          <a:blip r:embed="rId9"/>
          <a:stretch>
            <a:fillRect/>
          </a:stretch>
        </p:blipFill>
        <p:spPr>
          <a:xfrm>
            <a:off x="6250262" y="796319"/>
            <a:ext cx="1212936" cy="1609162"/>
          </a:xfrm>
          <a:prstGeom prst="rect">
            <a:avLst/>
          </a:prstGeom>
        </p:spPr>
      </p:pic>
      <p:pic>
        <p:nvPicPr>
          <p:cNvPr id="21" name="Picture 20">
            <a:extLst>
              <a:ext uri="{FF2B5EF4-FFF2-40B4-BE49-F238E27FC236}">
                <a16:creationId xmlns:a16="http://schemas.microsoft.com/office/drawing/2014/main" id="{70A5D1BB-B209-9890-545D-14197175A1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63729" y="5298815"/>
            <a:ext cx="1030446" cy="1505207"/>
          </a:xfrm>
          <a:prstGeom prst="rect">
            <a:avLst/>
          </a:prstGeom>
        </p:spPr>
      </p:pic>
      <p:pic>
        <p:nvPicPr>
          <p:cNvPr id="23" name="Picture 22">
            <a:extLst>
              <a:ext uri="{FF2B5EF4-FFF2-40B4-BE49-F238E27FC236}">
                <a16:creationId xmlns:a16="http://schemas.microsoft.com/office/drawing/2014/main" id="{035B0126-19B0-ACC6-8468-E4D17171D5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51071" y="4465016"/>
            <a:ext cx="1273572" cy="1316391"/>
          </a:xfrm>
          <a:prstGeom prst="rect">
            <a:avLst/>
          </a:prstGeom>
        </p:spPr>
      </p:pic>
      <p:pic>
        <p:nvPicPr>
          <p:cNvPr id="25" name="Picture 24">
            <a:extLst>
              <a:ext uri="{FF2B5EF4-FFF2-40B4-BE49-F238E27FC236}">
                <a16:creationId xmlns:a16="http://schemas.microsoft.com/office/drawing/2014/main" id="{F7E0B4DD-EC10-C0E4-2CDE-DA50BA406C6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68478" y="2769882"/>
            <a:ext cx="1270000" cy="1652297"/>
          </a:xfrm>
          <a:prstGeom prst="rect">
            <a:avLst/>
          </a:prstGeom>
        </p:spPr>
      </p:pic>
      <p:pic>
        <p:nvPicPr>
          <p:cNvPr id="27" name="Picture 26">
            <a:extLst>
              <a:ext uri="{FF2B5EF4-FFF2-40B4-BE49-F238E27FC236}">
                <a16:creationId xmlns:a16="http://schemas.microsoft.com/office/drawing/2014/main" id="{F2F2FF35-3AD8-F959-94F3-8088BE35A30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00046" y="1050188"/>
            <a:ext cx="1577099" cy="1617248"/>
          </a:xfrm>
          <a:prstGeom prst="rect">
            <a:avLst/>
          </a:prstGeom>
        </p:spPr>
      </p:pic>
      <p:pic>
        <p:nvPicPr>
          <p:cNvPr id="29" name="Picture 28">
            <a:extLst>
              <a:ext uri="{FF2B5EF4-FFF2-40B4-BE49-F238E27FC236}">
                <a16:creationId xmlns:a16="http://schemas.microsoft.com/office/drawing/2014/main" id="{B19FB33C-6F46-3178-D623-7C2ECFAFA025}"/>
              </a:ext>
            </a:extLst>
          </p:cNvPr>
          <p:cNvPicPr>
            <a:picLocks noChangeAspect="1"/>
          </p:cNvPicPr>
          <p:nvPr/>
        </p:nvPicPr>
        <p:blipFill>
          <a:blip r:embed="rId14"/>
          <a:stretch>
            <a:fillRect/>
          </a:stretch>
        </p:blipFill>
        <p:spPr>
          <a:xfrm>
            <a:off x="7737830" y="810314"/>
            <a:ext cx="1212936" cy="1617248"/>
          </a:xfrm>
          <a:prstGeom prst="rect">
            <a:avLst/>
          </a:prstGeom>
        </p:spPr>
      </p:pic>
      <p:pic>
        <p:nvPicPr>
          <p:cNvPr id="31" name="Picture 30">
            <a:extLst>
              <a:ext uri="{FF2B5EF4-FFF2-40B4-BE49-F238E27FC236}">
                <a16:creationId xmlns:a16="http://schemas.microsoft.com/office/drawing/2014/main" id="{7DDD9316-BAED-63B1-ECBF-7C8FB8B29EE4}"/>
              </a:ext>
            </a:extLst>
          </p:cNvPr>
          <p:cNvPicPr>
            <a:picLocks noChangeAspect="1"/>
          </p:cNvPicPr>
          <p:nvPr/>
        </p:nvPicPr>
        <p:blipFill>
          <a:blip r:embed="rId15"/>
          <a:stretch>
            <a:fillRect/>
          </a:stretch>
        </p:blipFill>
        <p:spPr>
          <a:xfrm>
            <a:off x="3001742" y="796318"/>
            <a:ext cx="1357467" cy="1595023"/>
          </a:xfrm>
          <a:prstGeom prst="rect">
            <a:avLst/>
          </a:prstGeom>
        </p:spPr>
      </p:pic>
      <p:pic>
        <p:nvPicPr>
          <p:cNvPr id="35" name="Picture 34">
            <a:extLst>
              <a:ext uri="{FF2B5EF4-FFF2-40B4-BE49-F238E27FC236}">
                <a16:creationId xmlns:a16="http://schemas.microsoft.com/office/drawing/2014/main" id="{0089AF46-4C6B-7224-CEE0-14238F43A50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92119" y="2871625"/>
            <a:ext cx="1448809" cy="1448809"/>
          </a:xfrm>
          <a:prstGeom prst="rect">
            <a:avLst/>
          </a:prstGeom>
        </p:spPr>
      </p:pic>
      <p:sp>
        <p:nvSpPr>
          <p:cNvPr id="36" name="TextBox 35">
            <a:extLst>
              <a:ext uri="{FF2B5EF4-FFF2-40B4-BE49-F238E27FC236}">
                <a16:creationId xmlns:a16="http://schemas.microsoft.com/office/drawing/2014/main" id="{A00B9EB3-18DD-FDB2-54A8-65C50C430B81}"/>
              </a:ext>
            </a:extLst>
          </p:cNvPr>
          <p:cNvSpPr txBox="1"/>
          <p:nvPr/>
        </p:nvSpPr>
        <p:spPr>
          <a:xfrm>
            <a:off x="1499350" y="3105834"/>
            <a:ext cx="1079816" cy="646331"/>
          </a:xfrm>
          <a:prstGeom prst="rect">
            <a:avLst/>
          </a:prstGeom>
          <a:noFill/>
        </p:spPr>
        <p:txBody>
          <a:bodyPr wrap="square" rtlCol="0">
            <a:spAutoFit/>
          </a:bodyPr>
          <a:lstStyle/>
          <a:p>
            <a:pPr algn="ctr"/>
            <a:r>
              <a:rPr lang="en-US" b="1" dirty="0"/>
              <a:t>Richard Price</a:t>
            </a:r>
          </a:p>
        </p:txBody>
      </p:sp>
      <p:pic>
        <p:nvPicPr>
          <p:cNvPr id="38" name="Picture 37">
            <a:extLst>
              <a:ext uri="{FF2B5EF4-FFF2-40B4-BE49-F238E27FC236}">
                <a16:creationId xmlns:a16="http://schemas.microsoft.com/office/drawing/2014/main" id="{195388C5-D36F-4090-F801-115A3457445D}"/>
              </a:ext>
            </a:extLst>
          </p:cNvPr>
          <p:cNvPicPr>
            <a:picLocks noChangeAspect="1"/>
          </p:cNvPicPr>
          <p:nvPr/>
        </p:nvPicPr>
        <p:blipFill>
          <a:blip r:embed="rId17"/>
          <a:stretch>
            <a:fillRect/>
          </a:stretch>
        </p:blipFill>
        <p:spPr>
          <a:xfrm>
            <a:off x="1513817" y="1028700"/>
            <a:ext cx="1125107" cy="1595745"/>
          </a:xfrm>
          <a:prstGeom prst="rect">
            <a:avLst/>
          </a:prstGeom>
        </p:spPr>
      </p:pic>
    </p:spTree>
    <p:extLst>
      <p:ext uri="{BB962C8B-B14F-4D97-AF65-F5344CB8AC3E}">
        <p14:creationId xmlns:p14="http://schemas.microsoft.com/office/powerpoint/2010/main" val="3538585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0D66-10FE-1C4B-9812-4D923D9DB265}"/>
              </a:ext>
            </a:extLst>
          </p:cNvPr>
          <p:cNvSpPr>
            <a:spLocks noGrp="1"/>
          </p:cNvSpPr>
          <p:nvPr>
            <p:ph type="title"/>
          </p:nvPr>
        </p:nvSpPr>
        <p:spPr>
          <a:xfrm>
            <a:off x="609600" y="2438400"/>
            <a:ext cx="10972800" cy="990600"/>
          </a:xfrm>
        </p:spPr>
        <p:txBody>
          <a:bodyPr>
            <a:normAutofit fontScale="90000"/>
          </a:bodyPr>
          <a:lstStyle/>
          <a:p>
            <a:r>
              <a:rPr lang="en-US" b="1" dirty="0">
                <a:solidFill>
                  <a:schemeClr val="accent1"/>
                </a:solidFill>
              </a:rPr>
              <a:t>Your impact is only as strong as your partnerships and collaborations…</a:t>
            </a:r>
          </a:p>
        </p:txBody>
      </p:sp>
      <p:sp>
        <p:nvSpPr>
          <p:cNvPr id="4" name="Title 1">
            <a:extLst>
              <a:ext uri="{FF2B5EF4-FFF2-40B4-BE49-F238E27FC236}">
                <a16:creationId xmlns:a16="http://schemas.microsoft.com/office/drawing/2014/main" id="{C3276909-E548-367E-A126-A9FB275EFDA9}"/>
              </a:ext>
            </a:extLst>
          </p:cNvPr>
          <p:cNvSpPr txBox="1">
            <a:spLocks/>
          </p:cNvSpPr>
          <p:nvPr/>
        </p:nvSpPr>
        <p:spPr>
          <a:xfrm>
            <a:off x="609600" y="3429000"/>
            <a:ext cx="109728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b="1" dirty="0">
              <a:solidFill>
                <a:schemeClr val="accent1"/>
              </a:solidFill>
            </a:endParaRPr>
          </a:p>
        </p:txBody>
      </p:sp>
    </p:spTree>
    <p:extLst>
      <p:ext uri="{BB962C8B-B14F-4D97-AF65-F5344CB8AC3E}">
        <p14:creationId xmlns:p14="http://schemas.microsoft.com/office/powerpoint/2010/main" val="2841223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843086-E7AE-2997-F054-81C40BAF18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080" y="3769570"/>
            <a:ext cx="2947699" cy="2286321"/>
          </a:xfrm>
          <a:prstGeom prst="rect">
            <a:avLst/>
          </a:prstGeom>
        </p:spPr>
      </p:pic>
      <p:pic>
        <p:nvPicPr>
          <p:cNvPr id="4" name="Picture 3">
            <a:extLst>
              <a:ext uri="{FF2B5EF4-FFF2-40B4-BE49-F238E27FC236}">
                <a16:creationId xmlns:a16="http://schemas.microsoft.com/office/drawing/2014/main" id="{B59BFC74-1DC0-58C4-110A-4EEB4CFCBF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5488" y="837101"/>
            <a:ext cx="2170430" cy="2170430"/>
          </a:xfrm>
          <a:prstGeom prst="rect">
            <a:avLst/>
          </a:prstGeom>
        </p:spPr>
      </p:pic>
      <p:pic>
        <p:nvPicPr>
          <p:cNvPr id="8" name="Picture 7">
            <a:extLst>
              <a:ext uri="{FF2B5EF4-FFF2-40B4-BE49-F238E27FC236}">
                <a16:creationId xmlns:a16="http://schemas.microsoft.com/office/drawing/2014/main" id="{787EB428-4515-11CB-25A5-3F8D82E94A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414" y="837101"/>
            <a:ext cx="2947699" cy="2947699"/>
          </a:xfrm>
          <a:prstGeom prst="rect">
            <a:avLst/>
          </a:prstGeom>
        </p:spPr>
      </p:pic>
      <p:pic>
        <p:nvPicPr>
          <p:cNvPr id="9" name="Content Placeholder 8">
            <a:extLst>
              <a:ext uri="{FF2B5EF4-FFF2-40B4-BE49-F238E27FC236}">
                <a16:creationId xmlns:a16="http://schemas.microsoft.com/office/drawing/2014/main" id="{14D7F00E-3154-C44D-8948-9D4B73130782}"/>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6137990" y="2794001"/>
            <a:ext cx="2362808" cy="3150412"/>
          </a:xfrm>
        </p:spPr>
      </p:pic>
      <p:pic>
        <p:nvPicPr>
          <p:cNvPr id="6" name="Picture Placeholder 3" descr="Prof Li photos.jpg">
            <a:extLst>
              <a:ext uri="{FF2B5EF4-FFF2-40B4-BE49-F238E27FC236}">
                <a16:creationId xmlns:a16="http://schemas.microsoft.com/office/drawing/2014/main" id="{8999D44A-F8D0-89BF-FDD6-FBD593BDCA48}"/>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8198346" y="2939663"/>
            <a:ext cx="2859088" cy="2859088"/>
          </a:xfrm>
          <a:prstGeom prst="ellipse">
            <a:avLst/>
          </a:prstGeom>
        </p:spPr>
      </p:pic>
      <p:pic>
        <p:nvPicPr>
          <p:cNvPr id="7" name="Picture Placeholder 2" descr="Hu Huanling photo.jpg">
            <a:extLst>
              <a:ext uri="{FF2B5EF4-FFF2-40B4-BE49-F238E27FC236}">
                <a16:creationId xmlns:a16="http://schemas.microsoft.com/office/drawing/2014/main" id="{097809B5-4FCE-8C7A-DD06-6E33E85B026A}"/>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9766150" y="2611805"/>
            <a:ext cx="2425850" cy="2170112"/>
          </a:xfrm>
          <a:prstGeom prst="ellipse">
            <a:avLst/>
          </a:prstGeom>
        </p:spPr>
      </p:pic>
      <p:pic>
        <p:nvPicPr>
          <p:cNvPr id="10" name="Picture Placeholder 1" descr="PUMCH RNs.jpg">
            <a:extLst>
              <a:ext uri="{FF2B5EF4-FFF2-40B4-BE49-F238E27FC236}">
                <a16:creationId xmlns:a16="http://schemas.microsoft.com/office/drawing/2014/main" id="{DD031C8D-9D7B-3C2F-60C1-477534812ED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8281338" y="1223536"/>
            <a:ext cx="2543175" cy="2473325"/>
          </a:xfrm>
          <a:prstGeom prst="ellipse">
            <a:avLst/>
          </a:prstGeom>
        </p:spPr>
      </p:pic>
      <p:pic>
        <p:nvPicPr>
          <p:cNvPr id="12" name="Picture Placeholder 2">
            <a:extLst>
              <a:ext uri="{FF2B5EF4-FFF2-40B4-BE49-F238E27FC236}">
                <a16:creationId xmlns:a16="http://schemas.microsoft.com/office/drawing/2014/main" id="{F993833D-E91E-985A-ACA2-BB1BA4AB2CF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08659" y="4282197"/>
            <a:ext cx="1705141" cy="2094503"/>
          </a:xfrm>
          <a:prstGeom prst="ellipse">
            <a:avLst/>
          </a:prstGeom>
          <a:ln w="28575">
            <a:solidFill>
              <a:schemeClr val="accent1"/>
            </a:solidFill>
          </a:ln>
        </p:spPr>
      </p:pic>
      <p:sp>
        <p:nvSpPr>
          <p:cNvPr id="13" name="TextBox 12">
            <a:extLst>
              <a:ext uri="{FF2B5EF4-FFF2-40B4-BE49-F238E27FC236}">
                <a16:creationId xmlns:a16="http://schemas.microsoft.com/office/drawing/2014/main" id="{14F2F06F-6252-4D8C-8CF1-E5CDD655A747}"/>
              </a:ext>
            </a:extLst>
          </p:cNvPr>
          <p:cNvSpPr txBox="1"/>
          <p:nvPr/>
        </p:nvSpPr>
        <p:spPr>
          <a:xfrm>
            <a:off x="1391266" y="6192034"/>
            <a:ext cx="4601980" cy="369332"/>
          </a:xfrm>
          <a:prstGeom prst="rect">
            <a:avLst/>
          </a:prstGeom>
          <a:noFill/>
        </p:spPr>
        <p:txBody>
          <a:bodyPr wrap="square" rtlCol="0">
            <a:spAutoFit/>
          </a:bodyPr>
          <a:lstStyle/>
          <a:p>
            <a:r>
              <a:rPr lang="en-US" b="1" dirty="0"/>
              <a:t>ALTER</a:t>
            </a:r>
            <a:r>
              <a:rPr lang="en-US" dirty="0"/>
              <a:t> study team, </a:t>
            </a:r>
            <a:r>
              <a:rPr lang="en-US" dirty="0" err="1"/>
              <a:t>Masaka</a:t>
            </a:r>
            <a:r>
              <a:rPr lang="en-US" dirty="0"/>
              <a:t>, Uganda</a:t>
            </a:r>
          </a:p>
        </p:txBody>
      </p:sp>
      <p:sp>
        <p:nvSpPr>
          <p:cNvPr id="15" name="TextBox 14">
            <a:extLst>
              <a:ext uri="{FF2B5EF4-FFF2-40B4-BE49-F238E27FC236}">
                <a16:creationId xmlns:a16="http://schemas.microsoft.com/office/drawing/2014/main" id="{96252C02-A4C4-6D67-D7F3-CA81154476DE}"/>
              </a:ext>
            </a:extLst>
          </p:cNvPr>
          <p:cNvSpPr txBox="1"/>
          <p:nvPr/>
        </p:nvSpPr>
        <p:spPr>
          <a:xfrm>
            <a:off x="6659325" y="713241"/>
            <a:ext cx="5292449" cy="369332"/>
          </a:xfrm>
          <a:prstGeom prst="rect">
            <a:avLst/>
          </a:prstGeom>
          <a:noFill/>
        </p:spPr>
        <p:txBody>
          <a:bodyPr wrap="square" rtlCol="0">
            <a:spAutoFit/>
          </a:bodyPr>
          <a:lstStyle/>
          <a:p>
            <a:r>
              <a:rPr lang="en-US" b="1" dirty="0"/>
              <a:t>CHASM </a:t>
            </a:r>
            <a:r>
              <a:rPr lang="en-US" dirty="0"/>
              <a:t>study team, Beijing and Shenzhen China</a:t>
            </a:r>
          </a:p>
        </p:txBody>
      </p:sp>
    </p:spTree>
    <p:extLst>
      <p:ext uri="{BB962C8B-B14F-4D97-AF65-F5344CB8AC3E}">
        <p14:creationId xmlns:p14="http://schemas.microsoft.com/office/powerpoint/2010/main" val="4010681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52CB3D-2A22-1D7B-69D6-5356FD818F66}"/>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78B37989-4FC7-993F-5567-DBB409204E97}"/>
              </a:ext>
            </a:extLst>
          </p:cNvPr>
          <p:cNvPicPr>
            <a:picLocks noGrp="1" noChangeAspect="1"/>
          </p:cNvPicPr>
          <p:nvPr>
            <p:ph idx="1"/>
          </p:nvPr>
        </p:nvPicPr>
        <p:blipFill>
          <a:blip r:embed="rId2" cstate="screen">
            <a:alphaModFix amt="49000"/>
            <a:extLst>
              <a:ext uri="{28A0092B-C50C-407E-A947-70E740481C1C}">
                <a14:useLocalDpi xmlns:a14="http://schemas.microsoft.com/office/drawing/2010/main"/>
              </a:ext>
            </a:extLst>
          </a:blip>
          <a:stretch>
            <a:fillRect/>
          </a:stretch>
        </p:blipFill>
        <p:spPr>
          <a:xfrm>
            <a:off x="275159" y="659376"/>
            <a:ext cx="6919646" cy="5119917"/>
          </a:xfrm>
        </p:spPr>
      </p:pic>
      <p:sp>
        <p:nvSpPr>
          <p:cNvPr id="16" name="Curved Left Arrow 15">
            <a:extLst>
              <a:ext uri="{FF2B5EF4-FFF2-40B4-BE49-F238E27FC236}">
                <a16:creationId xmlns:a16="http://schemas.microsoft.com/office/drawing/2014/main" id="{156B776B-DCBC-B688-6D83-52DB69F746F2}"/>
              </a:ext>
            </a:extLst>
          </p:cNvPr>
          <p:cNvSpPr/>
          <p:nvPr/>
        </p:nvSpPr>
        <p:spPr>
          <a:xfrm>
            <a:off x="2146586" y="3049305"/>
            <a:ext cx="553781" cy="1066800"/>
          </a:xfrm>
          <a:prstGeom prst="curvedLeftArrow">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7">
            <a:extLst>
              <a:ext uri="{FF2B5EF4-FFF2-40B4-BE49-F238E27FC236}">
                <a16:creationId xmlns:a16="http://schemas.microsoft.com/office/drawing/2014/main" id="{F7845BE4-63ED-4E2C-B15F-51BBD6491A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1483" y="1706685"/>
            <a:ext cx="2002602" cy="1312817"/>
          </a:xfrm>
          <a:prstGeom prst="rect">
            <a:avLst/>
          </a:prstGeom>
        </p:spPr>
      </p:pic>
      <p:pic>
        <p:nvPicPr>
          <p:cNvPr id="20" name="Picture 19">
            <a:extLst>
              <a:ext uri="{FF2B5EF4-FFF2-40B4-BE49-F238E27FC236}">
                <a16:creationId xmlns:a16="http://schemas.microsoft.com/office/drawing/2014/main" id="{24D1E799-3A0F-16CE-9943-747F1FA591F0}"/>
              </a:ext>
            </a:extLst>
          </p:cNvPr>
          <p:cNvPicPr>
            <a:picLocks noChangeAspect="1"/>
          </p:cNvPicPr>
          <p:nvPr/>
        </p:nvPicPr>
        <p:blipFill>
          <a:blip r:embed="rId4"/>
          <a:stretch>
            <a:fillRect/>
          </a:stretch>
        </p:blipFill>
        <p:spPr>
          <a:xfrm>
            <a:off x="609600" y="4193995"/>
            <a:ext cx="1892300" cy="1066800"/>
          </a:xfrm>
          <a:prstGeom prst="rect">
            <a:avLst/>
          </a:prstGeom>
        </p:spPr>
      </p:pic>
      <p:sp>
        <p:nvSpPr>
          <p:cNvPr id="21" name="TextBox 20">
            <a:extLst>
              <a:ext uri="{FF2B5EF4-FFF2-40B4-BE49-F238E27FC236}">
                <a16:creationId xmlns:a16="http://schemas.microsoft.com/office/drawing/2014/main" id="{EBD53075-2ECF-A2E9-9651-4A0599DB312B}"/>
              </a:ext>
            </a:extLst>
          </p:cNvPr>
          <p:cNvSpPr txBox="1"/>
          <p:nvPr/>
        </p:nvSpPr>
        <p:spPr>
          <a:xfrm>
            <a:off x="7405141" y="1742006"/>
            <a:ext cx="4317167" cy="1477328"/>
          </a:xfrm>
          <a:prstGeom prst="rect">
            <a:avLst/>
          </a:prstGeom>
          <a:noFill/>
        </p:spPr>
        <p:txBody>
          <a:bodyPr wrap="square" rtlCol="0">
            <a:spAutoFit/>
          </a:bodyPr>
          <a:lstStyle/>
          <a:p>
            <a:r>
              <a:rPr lang="en-US" b="1" dirty="0"/>
              <a:t>2002: </a:t>
            </a:r>
            <a:r>
              <a:rPr lang="en-US" dirty="0"/>
              <a:t>Summer research experience during medical school at Hospital Dos de Mayo in Lima, Peru</a:t>
            </a:r>
          </a:p>
          <a:p>
            <a:endParaRPr lang="en-US" dirty="0"/>
          </a:p>
          <a:p>
            <a:endParaRPr lang="en-US" dirty="0"/>
          </a:p>
        </p:txBody>
      </p:sp>
    </p:spTree>
    <p:extLst>
      <p:ext uri="{BB962C8B-B14F-4D97-AF65-F5344CB8AC3E}">
        <p14:creationId xmlns:p14="http://schemas.microsoft.com/office/powerpoint/2010/main" val="3663149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7A15-CD77-5B16-B938-12ED1353DC31}"/>
              </a:ext>
            </a:extLst>
          </p:cNvPr>
          <p:cNvSpPr>
            <a:spLocks noGrp="1"/>
          </p:cNvSpPr>
          <p:nvPr>
            <p:ph type="title"/>
          </p:nvPr>
        </p:nvSpPr>
        <p:spPr/>
        <p:txBody>
          <a:bodyPr>
            <a:normAutofit/>
          </a:bodyPr>
          <a:lstStyle/>
          <a:p>
            <a:r>
              <a:rPr lang="en-US" b="1" dirty="0">
                <a:solidFill>
                  <a:schemeClr val="accent1"/>
                </a:solidFill>
              </a:rPr>
              <a:t>Global health is a collaborative effort</a:t>
            </a:r>
            <a:endParaRPr lang="en-US" dirty="0"/>
          </a:p>
        </p:txBody>
      </p:sp>
      <p:sp>
        <p:nvSpPr>
          <p:cNvPr id="3" name="Content Placeholder 2">
            <a:extLst>
              <a:ext uri="{FF2B5EF4-FFF2-40B4-BE49-F238E27FC236}">
                <a16:creationId xmlns:a16="http://schemas.microsoft.com/office/drawing/2014/main" id="{6A192181-783E-4D5A-B3AF-4D7922F9F7DC}"/>
              </a:ext>
            </a:extLst>
          </p:cNvPr>
          <p:cNvSpPr>
            <a:spLocks noGrp="1"/>
          </p:cNvSpPr>
          <p:nvPr>
            <p:ph idx="1"/>
          </p:nvPr>
        </p:nvSpPr>
        <p:spPr>
          <a:xfrm>
            <a:off x="609599" y="1600200"/>
            <a:ext cx="11243733" cy="4876800"/>
          </a:xfrm>
        </p:spPr>
        <p:txBody>
          <a:bodyPr>
            <a:normAutofit fontScale="92500" lnSpcReduction="10000"/>
          </a:bodyPr>
          <a:lstStyle/>
          <a:p>
            <a:r>
              <a:rPr lang="en-US" dirty="0"/>
              <a:t>Invest time in building relationships and laying groundwork for successful collaborations</a:t>
            </a:r>
          </a:p>
          <a:p>
            <a:endParaRPr lang="en-US" dirty="0"/>
          </a:p>
          <a:p>
            <a:r>
              <a:rPr lang="en-US" dirty="0"/>
              <a:t>Bidirectional partnerships</a:t>
            </a:r>
          </a:p>
          <a:p>
            <a:pPr lvl="1"/>
            <a:r>
              <a:rPr lang="en-US" dirty="0"/>
              <a:t>Cultivate concrete and specialized/specific skills that make you indispensable but…</a:t>
            </a:r>
          </a:p>
          <a:p>
            <a:pPr lvl="1"/>
            <a:r>
              <a:rPr lang="en-US" dirty="0"/>
              <a:t>Take time to listen: Do not assume that what you have to offer is what your partners are looking for</a:t>
            </a:r>
          </a:p>
          <a:p>
            <a:endParaRPr lang="en-US" dirty="0"/>
          </a:p>
          <a:p>
            <a:r>
              <a:rPr lang="en-US" dirty="0"/>
              <a:t>Equity and fairness</a:t>
            </a:r>
          </a:p>
          <a:p>
            <a:pPr lvl="1"/>
            <a:r>
              <a:rPr lang="en-US" dirty="0"/>
              <a:t>Authorship and recognition</a:t>
            </a:r>
          </a:p>
          <a:p>
            <a:pPr lvl="1"/>
            <a:r>
              <a:rPr lang="en-US" dirty="0"/>
              <a:t>Promote your colleagues and collaborators: their success benefits everyone!</a:t>
            </a:r>
          </a:p>
          <a:p>
            <a:pPr marL="0" indent="0">
              <a:buNone/>
            </a:pPr>
            <a:endParaRPr lang="en-US" dirty="0"/>
          </a:p>
          <a:p>
            <a:r>
              <a:rPr lang="en-US" dirty="0"/>
              <a:t>Sustainability</a:t>
            </a:r>
          </a:p>
          <a:p>
            <a:pPr lvl="1"/>
            <a:r>
              <a:rPr lang="en-US" dirty="0"/>
              <a:t>What is your succession plan? </a:t>
            </a:r>
          </a:p>
          <a:p>
            <a:pPr lvl="1"/>
            <a:r>
              <a:rPr lang="en-US" dirty="0"/>
              <a:t>What is the study and collaboration’s succession plan? </a:t>
            </a:r>
          </a:p>
          <a:p>
            <a:pPr lvl="1"/>
            <a:r>
              <a:rPr lang="en-US" dirty="0"/>
              <a:t>Always think several steps ahead: How can you build on your hard work and accomplishments? </a:t>
            </a:r>
          </a:p>
        </p:txBody>
      </p:sp>
    </p:spTree>
    <p:extLst>
      <p:ext uri="{BB962C8B-B14F-4D97-AF65-F5344CB8AC3E}">
        <p14:creationId xmlns:p14="http://schemas.microsoft.com/office/powerpoint/2010/main" val="2472310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0D66-10FE-1C4B-9812-4D923D9DB265}"/>
              </a:ext>
            </a:extLst>
          </p:cNvPr>
          <p:cNvSpPr>
            <a:spLocks noGrp="1"/>
          </p:cNvSpPr>
          <p:nvPr>
            <p:ph type="title"/>
          </p:nvPr>
        </p:nvSpPr>
        <p:spPr>
          <a:xfrm>
            <a:off x="609600" y="2438400"/>
            <a:ext cx="10972800" cy="990600"/>
          </a:xfrm>
        </p:spPr>
        <p:txBody>
          <a:bodyPr>
            <a:normAutofit fontScale="90000"/>
          </a:bodyPr>
          <a:lstStyle/>
          <a:p>
            <a:r>
              <a:rPr lang="en-US" b="1" dirty="0">
                <a:solidFill>
                  <a:schemeClr val="accent1"/>
                </a:solidFill>
              </a:rPr>
              <a:t>Creativity, skill, luck, but mostly…</a:t>
            </a:r>
            <a:br>
              <a:rPr lang="en-US" b="1" dirty="0">
                <a:solidFill>
                  <a:schemeClr val="accent1"/>
                </a:solidFill>
              </a:rPr>
            </a:br>
            <a:br>
              <a:rPr lang="en-US" b="1" dirty="0">
                <a:solidFill>
                  <a:schemeClr val="accent1"/>
                </a:solidFill>
              </a:rPr>
            </a:br>
            <a:r>
              <a:rPr lang="en-US" b="1" dirty="0">
                <a:solidFill>
                  <a:schemeClr val="accent1"/>
                </a:solidFill>
              </a:rPr>
              <a:t>	</a:t>
            </a:r>
          </a:p>
        </p:txBody>
      </p:sp>
      <p:sp>
        <p:nvSpPr>
          <p:cNvPr id="4" name="Title 1">
            <a:extLst>
              <a:ext uri="{FF2B5EF4-FFF2-40B4-BE49-F238E27FC236}">
                <a16:creationId xmlns:a16="http://schemas.microsoft.com/office/drawing/2014/main" id="{C3276909-E548-367E-A126-A9FB275EFDA9}"/>
              </a:ext>
            </a:extLst>
          </p:cNvPr>
          <p:cNvSpPr txBox="1">
            <a:spLocks/>
          </p:cNvSpPr>
          <p:nvPr/>
        </p:nvSpPr>
        <p:spPr>
          <a:xfrm>
            <a:off x="609600" y="3429000"/>
            <a:ext cx="109728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b="1" dirty="0">
              <a:solidFill>
                <a:schemeClr val="accent1"/>
              </a:solidFill>
            </a:endParaRPr>
          </a:p>
        </p:txBody>
      </p:sp>
      <p:sp>
        <p:nvSpPr>
          <p:cNvPr id="6" name="TextBox 5">
            <a:extLst>
              <a:ext uri="{FF2B5EF4-FFF2-40B4-BE49-F238E27FC236}">
                <a16:creationId xmlns:a16="http://schemas.microsoft.com/office/drawing/2014/main" id="{DE414F6F-0E2E-B779-5B6F-3E15B0388706}"/>
              </a:ext>
            </a:extLst>
          </p:cNvPr>
          <p:cNvSpPr txBox="1"/>
          <p:nvPr/>
        </p:nvSpPr>
        <p:spPr>
          <a:xfrm>
            <a:off x="929390" y="3403937"/>
            <a:ext cx="9960963" cy="553998"/>
          </a:xfrm>
          <a:prstGeom prst="rect">
            <a:avLst/>
          </a:prstGeom>
          <a:noFill/>
        </p:spPr>
        <p:txBody>
          <a:bodyPr wrap="square">
            <a:spAutoFit/>
          </a:bodyPr>
          <a:lstStyle/>
          <a:p>
            <a:pPr algn="r"/>
            <a:r>
              <a:rPr lang="en-US" sz="3000" i="1" dirty="0">
                <a:solidFill>
                  <a:schemeClr val="accent1"/>
                </a:solidFill>
              </a:rPr>
              <a:t>PERSISTENCE, PERSISTENCE, PERSISTENCE</a:t>
            </a:r>
            <a:endParaRPr lang="en-US" sz="3000" i="1" dirty="0"/>
          </a:p>
        </p:txBody>
      </p:sp>
    </p:spTree>
    <p:extLst>
      <p:ext uri="{BB962C8B-B14F-4D97-AF65-F5344CB8AC3E}">
        <p14:creationId xmlns:p14="http://schemas.microsoft.com/office/powerpoint/2010/main" val="7098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6E1A-1403-A536-25A3-860C0ECD0863}"/>
              </a:ext>
            </a:extLst>
          </p:cNvPr>
          <p:cNvSpPr>
            <a:spLocks noGrp="1"/>
          </p:cNvSpPr>
          <p:nvPr>
            <p:ph type="title"/>
          </p:nvPr>
        </p:nvSpPr>
        <p:spPr/>
        <p:txBody>
          <a:bodyPr/>
          <a:lstStyle/>
          <a:p>
            <a:r>
              <a:rPr lang="en-US" b="1" dirty="0">
                <a:solidFill>
                  <a:schemeClr val="accent1"/>
                </a:solidFill>
              </a:rPr>
              <a:t>Persistence, Persistence, Persistence</a:t>
            </a:r>
          </a:p>
        </p:txBody>
      </p:sp>
      <p:graphicFrame>
        <p:nvGraphicFramePr>
          <p:cNvPr id="4" name="Content Placeholder 3">
            <a:extLst>
              <a:ext uri="{FF2B5EF4-FFF2-40B4-BE49-F238E27FC236}">
                <a16:creationId xmlns:a16="http://schemas.microsoft.com/office/drawing/2014/main" id="{A09B768D-BB50-1FAA-65B6-8853A4BA0F50}"/>
              </a:ext>
            </a:extLst>
          </p:cNvPr>
          <p:cNvGraphicFramePr>
            <a:graphicFrameLocks noGrp="1"/>
          </p:cNvGraphicFramePr>
          <p:nvPr>
            <p:ph idx="1"/>
            <p:extLst>
              <p:ext uri="{D42A27DB-BD31-4B8C-83A1-F6EECF244321}">
                <p14:modId xmlns:p14="http://schemas.microsoft.com/office/powerpoint/2010/main" val="916783443"/>
              </p:ext>
            </p:extLst>
          </p:nvPr>
        </p:nvGraphicFramePr>
        <p:xfrm>
          <a:off x="609600" y="1600200"/>
          <a:ext cx="10972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490E1FA-EAC3-FD76-47D6-71A0B0C59E43}"/>
              </a:ext>
            </a:extLst>
          </p:cNvPr>
          <p:cNvSpPr txBox="1"/>
          <p:nvPr/>
        </p:nvSpPr>
        <p:spPr>
          <a:xfrm>
            <a:off x="3259861" y="4613468"/>
            <a:ext cx="1244183" cy="1292662"/>
          </a:xfrm>
          <a:prstGeom prst="rect">
            <a:avLst/>
          </a:prstGeom>
          <a:noFill/>
        </p:spPr>
        <p:txBody>
          <a:bodyPr wrap="square" rtlCol="0">
            <a:spAutoFit/>
          </a:bodyPr>
          <a:lstStyle/>
          <a:p>
            <a:pPr lvl="0" algn="ctr"/>
            <a:r>
              <a:rPr lang="en-US" sz="2000" b="1" dirty="0"/>
              <a:t>2015</a:t>
            </a:r>
          </a:p>
          <a:p>
            <a:pPr lvl="0" algn="ctr"/>
            <a:r>
              <a:rPr lang="en-US" sz="2000" dirty="0"/>
              <a:t>UCSF KL2</a:t>
            </a:r>
          </a:p>
          <a:p>
            <a:endParaRPr lang="en-US" dirty="0"/>
          </a:p>
        </p:txBody>
      </p:sp>
      <p:sp>
        <p:nvSpPr>
          <p:cNvPr id="6" name="TextBox 5">
            <a:extLst>
              <a:ext uri="{FF2B5EF4-FFF2-40B4-BE49-F238E27FC236}">
                <a16:creationId xmlns:a16="http://schemas.microsoft.com/office/drawing/2014/main" id="{3A835432-98E9-5B30-C9C9-2DDE7102CADE}"/>
              </a:ext>
            </a:extLst>
          </p:cNvPr>
          <p:cNvSpPr txBox="1"/>
          <p:nvPr/>
        </p:nvSpPr>
        <p:spPr>
          <a:xfrm>
            <a:off x="711284" y="4616579"/>
            <a:ext cx="1573967" cy="1631216"/>
          </a:xfrm>
          <a:prstGeom prst="rect">
            <a:avLst/>
          </a:prstGeom>
          <a:noFill/>
        </p:spPr>
        <p:txBody>
          <a:bodyPr wrap="square" rtlCol="0">
            <a:spAutoFit/>
          </a:bodyPr>
          <a:lstStyle/>
          <a:p>
            <a:pPr algn="ctr"/>
            <a:r>
              <a:rPr lang="en-US" sz="2000" b="1" dirty="0"/>
              <a:t>2013</a:t>
            </a:r>
          </a:p>
          <a:p>
            <a:pPr algn="ctr"/>
            <a:r>
              <a:rPr lang="en-US" sz="2000" dirty="0"/>
              <a:t>CFAR Mentored Scientist Award</a:t>
            </a:r>
          </a:p>
        </p:txBody>
      </p:sp>
      <p:sp>
        <p:nvSpPr>
          <p:cNvPr id="7" name="Oval 6">
            <a:extLst>
              <a:ext uri="{FF2B5EF4-FFF2-40B4-BE49-F238E27FC236}">
                <a16:creationId xmlns:a16="http://schemas.microsoft.com/office/drawing/2014/main" id="{190385A4-43BC-DEA0-92DB-F9FB58DFFE8E}"/>
              </a:ext>
            </a:extLst>
          </p:cNvPr>
          <p:cNvSpPr/>
          <p:nvPr/>
        </p:nvSpPr>
        <p:spPr>
          <a:xfrm>
            <a:off x="7845852" y="3794760"/>
            <a:ext cx="487680" cy="487680"/>
          </a:xfrm>
          <a:prstGeom prst="ellipse">
            <a:avLst/>
          </a:prstGeom>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7">
            <a:extLst>
              <a:ext uri="{FF2B5EF4-FFF2-40B4-BE49-F238E27FC236}">
                <a16:creationId xmlns:a16="http://schemas.microsoft.com/office/drawing/2014/main" id="{C5EBF12D-A2E4-2B9B-BE17-5F2CA49F9528}"/>
              </a:ext>
            </a:extLst>
          </p:cNvPr>
          <p:cNvSpPr/>
          <p:nvPr/>
        </p:nvSpPr>
        <p:spPr>
          <a:xfrm>
            <a:off x="9650168" y="3794760"/>
            <a:ext cx="487680" cy="487680"/>
          </a:xfrm>
          <a:prstGeom prst="ellipse">
            <a:avLst/>
          </a:prstGeom>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58E134A5-71C9-BA4E-528B-9850133883BC}"/>
              </a:ext>
            </a:extLst>
          </p:cNvPr>
          <p:cNvSpPr txBox="1"/>
          <p:nvPr/>
        </p:nvSpPr>
        <p:spPr>
          <a:xfrm>
            <a:off x="9271916" y="4613468"/>
            <a:ext cx="1244183" cy="1292662"/>
          </a:xfrm>
          <a:prstGeom prst="rect">
            <a:avLst/>
          </a:prstGeom>
          <a:noFill/>
        </p:spPr>
        <p:txBody>
          <a:bodyPr wrap="square" rtlCol="0">
            <a:spAutoFit/>
          </a:bodyPr>
          <a:lstStyle/>
          <a:p>
            <a:pPr lvl="0" algn="ctr"/>
            <a:r>
              <a:rPr lang="en-US" sz="2000" b="1" dirty="0"/>
              <a:t>2022</a:t>
            </a:r>
          </a:p>
          <a:p>
            <a:pPr lvl="0" algn="ctr"/>
            <a:r>
              <a:rPr lang="en-US" sz="2000" dirty="0"/>
              <a:t>NINDS R01</a:t>
            </a:r>
          </a:p>
          <a:p>
            <a:endParaRPr lang="en-US" dirty="0"/>
          </a:p>
        </p:txBody>
      </p:sp>
      <p:sp>
        <p:nvSpPr>
          <p:cNvPr id="11" name="Oval 10">
            <a:extLst>
              <a:ext uri="{FF2B5EF4-FFF2-40B4-BE49-F238E27FC236}">
                <a16:creationId xmlns:a16="http://schemas.microsoft.com/office/drawing/2014/main" id="{754C569E-618E-0376-01D5-19D068FE69D5}"/>
              </a:ext>
            </a:extLst>
          </p:cNvPr>
          <p:cNvSpPr/>
          <p:nvPr/>
        </p:nvSpPr>
        <p:spPr>
          <a:xfrm>
            <a:off x="4433091" y="3794760"/>
            <a:ext cx="487680" cy="487680"/>
          </a:xfrm>
          <a:prstGeom prst="ellipse">
            <a:avLst/>
          </a:prstGeom>
          <a:ln>
            <a:solidFill>
              <a:schemeClr val="tx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DD93AC46-87A5-A2DA-9D87-2D5CF8246752}"/>
              </a:ext>
            </a:extLst>
          </p:cNvPr>
          <p:cNvSpPr txBox="1"/>
          <p:nvPr/>
        </p:nvSpPr>
        <p:spPr>
          <a:xfrm>
            <a:off x="4132788" y="4598478"/>
            <a:ext cx="1412573" cy="1292662"/>
          </a:xfrm>
          <a:prstGeom prst="rect">
            <a:avLst/>
          </a:prstGeom>
          <a:noFill/>
        </p:spPr>
        <p:txBody>
          <a:bodyPr wrap="square" rtlCol="0">
            <a:spAutoFit/>
          </a:bodyPr>
          <a:lstStyle/>
          <a:p>
            <a:pPr lvl="0" algn="ctr"/>
            <a:r>
              <a:rPr lang="en-US" sz="2000" b="1" dirty="0"/>
              <a:t>2015</a:t>
            </a:r>
          </a:p>
          <a:p>
            <a:pPr lvl="0" algn="ctr"/>
            <a:r>
              <a:rPr lang="en-US" sz="2000" dirty="0"/>
              <a:t>AAN Fellowship</a:t>
            </a:r>
          </a:p>
          <a:p>
            <a:endParaRPr lang="en-US" dirty="0"/>
          </a:p>
        </p:txBody>
      </p:sp>
      <p:sp>
        <p:nvSpPr>
          <p:cNvPr id="22" name="TextBox 21">
            <a:extLst>
              <a:ext uri="{FF2B5EF4-FFF2-40B4-BE49-F238E27FC236}">
                <a16:creationId xmlns:a16="http://schemas.microsoft.com/office/drawing/2014/main" id="{F7615288-85F5-C0E5-782D-F30E1F9FC6CB}"/>
              </a:ext>
            </a:extLst>
          </p:cNvPr>
          <p:cNvSpPr txBox="1"/>
          <p:nvPr/>
        </p:nvSpPr>
        <p:spPr>
          <a:xfrm>
            <a:off x="711284" y="6292334"/>
            <a:ext cx="1727607" cy="369332"/>
          </a:xfrm>
          <a:prstGeom prst="rect">
            <a:avLst/>
          </a:prstGeom>
          <a:noFill/>
          <a:ln w="28575">
            <a:solidFill>
              <a:schemeClr val="accent5">
                <a:lumMod val="75000"/>
                <a:lumOff val="25000"/>
              </a:schemeClr>
            </a:solidFill>
          </a:ln>
        </p:spPr>
        <p:txBody>
          <a:bodyPr wrap="square" rtlCol="0">
            <a:spAutoFit/>
          </a:bodyPr>
          <a:lstStyle/>
          <a:p>
            <a:r>
              <a:rPr lang="en-US" dirty="0"/>
              <a:t>Resubmission</a:t>
            </a:r>
          </a:p>
        </p:txBody>
      </p:sp>
      <p:sp>
        <p:nvSpPr>
          <p:cNvPr id="23" name="TextBox 22">
            <a:extLst>
              <a:ext uri="{FF2B5EF4-FFF2-40B4-BE49-F238E27FC236}">
                <a16:creationId xmlns:a16="http://schemas.microsoft.com/office/drawing/2014/main" id="{E9C92ABC-DCD4-F97E-44DE-41AA5F3D0808}"/>
              </a:ext>
            </a:extLst>
          </p:cNvPr>
          <p:cNvSpPr txBox="1"/>
          <p:nvPr/>
        </p:nvSpPr>
        <p:spPr>
          <a:xfrm>
            <a:off x="4055968" y="5651308"/>
            <a:ext cx="1727607" cy="369332"/>
          </a:xfrm>
          <a:prstGeom prst="rect">
            <a:avLst/>
          </a:prstGeom>
          <a:noFill/>
          <a:ln w="28575">
            <a:solidFill>
              <a:schemeClr val="accent5">
                <a:lumMod val="75000"/>
                <a:lumOff val="25000"/>
              </a:schemeClr>
            </a:solidFill>
          </a:ln>
        </p:spPr>
        <p:txBody>
          <a:bodyPr wrap="square" rtlCol="0">
            <a:spAutoFit/>
          </a:bodyPr>
          <a:lstStyle/>
          <a:p>
            <a:r>
              <a:rPr lang="en-US" dirty="0"/>
              <a:t>Resubmission</a:t>
            </a:r>
          </a:p>
        </p:txBody>
      </p:sp>
      <p:sp>
        <p:nvSpPr>
          <p:cNvPr id="24" name="TextBox 23">
            <a:extLst>
              <a:ext uri="{FF2B5EF4-FFF2-40B4-BE49-F238E27FC236}">
                <a16:creationId xmlns:a16="http://schemas.microsoft.com/office/drawing/2014/main" id="{EB8197AE-2E4F-BEDB-D850-E373F0450D9E}"/>
              </a:ext>
            </a:extLst>
          </p:cNvPr>
          <p:cNvSpPr txBox="1"/>
          <p:nvPr/>
        </p:nvSpPr>
        <p:spPr>
          <a:xfrm>
            <a:off x="6236416" y="5432187"/>
            <a:ext cx="1727607" cy="369332"/>
          </a:xfrm>
          <a:prstGeom prst="rect">
            <a:avLst/>
          </a:prstGeom>
          <a:noFill/>
          <a:ln w="28575">
            <a:solidFill>
              <a:schemeClr val="accent5">
                <a:lumMod val="75000"/>
                <a:lumOff val="25000"/>
              </a:schemeClr>
            </a:solidFill>
          </a:ln>
        </p:spPr>
        <p:txBody>
          <a:bodyPr wrap="square" rtlCol="0">
            <a:spAutoFit/>
          </a:bodyPr>
          <a:lstStyle/>
          <a:p>
            <a:r>
              <a:rPr lang="en-US" dirty="0"/>
              <a:t>Resubmission</a:t>
            </a:r>
          </a:p>
        </p:txBody>
      </p:sp>
      <p:sp>
        <p:nvSpPr>
          <p:cNvPr id="25" name="TextBox 24">
            <a:extLst>
              <a:ext uri="{FF2B5EF4-FFF2-40B4-BE49-F238E27FC236}">
                <a16:creationId xmlns:a16="http://schemas.microsoft.com/office/drawing/2014/main" id="{AC54DCD5-666E-58CD-C1FE-C5BC0F6C06E9}"/>
              </a:ext>
            </a:extLst>
          </p:cNvPr>
          <p:cNvSpPr txBox="1"/>
          <p:nvPr/>
        </p:nvSpPr>
        <p:spPr>
          <a:xfrm>
            <a:off x="5062808" y="2031009"/>
            <a:ext cx="1727607" cy="369332"/>
          </a:xfrm>
          <a:prstGeom prst="rect">
            <a:avLst/>
          </a:prstGeom>
          <a:noFill/>
          <a:ln w="28575">
            <a:solidFill>
              <a:schemeClr val="accent5">
                <a:lumMod val="75000"/>
                <a:lumOff val="25000"/>
              </a:schemeClr>
            </a:solidFill>
          </a:ln>
        </p:spPr>
        <p:txBody>
          <a:bodyPr wrap="square" rtlCol="0">
            <a:spAutoFit/>
          </a:bodyPr>
          <a:lstStyle/>
          <a:p>
            <a:r>
              <a:rPr lang="en-US" dirty="0"/>
              <a:t>Resubmission</a:t>
            </a:r>
          </a:p>
        </p:txBody>
      </p:sp>
      <p:grpSp>
        <p:nvGrpSpPr>
          <p:cNvPr id="54" name="Group 53">
            <a:extLst>
              <a:ext uri="{FF2B5EF4-FFF2-40B4-BE49-F238E27FC236}">
                <a16:creationId xmlns:a16="http://schemas.microsoft.com/office/drawing/2014/main" id="{0B844FE2-B5E9-0C9A-FE25-9C7E7A720038}"/>
              </a:ext>
            </a:extLst>
          </p:cNvPr>
          <p:cNvGrpSpPr/>
          <p:nvPr/>
        </p:nvGrpSpPr>
        <p:grpSpPr>
          <a:xfrm>
            <a:off x="1999316" y="4598478"/>
            <a:ext cx="1158860" cy="1452034"/>
            <a:chOff x="1999316" y="4598478"/>
            <a:chExt cx="1158860" cy="1452034"/>
          </a:xfrm>
        </p:grpSpPr>
        <p:cxnSp>
          <p:nvCxnSpPr>
            <p:cNvPr id="21" name="Straight Arrow Connector 20">
              <a:extLst>
                <a:ext uri="{FF2B5EF4-FFF2-40B4-BE49-F238E27FC236}">
                  <a16:creationId xmlns:a16="http://schemas.microsoft.com/office/drawing/2014/main" id="{FECDE07C-30DB-52F6-7169-D4F9048811C4}"/>
                </a:ext>
              </a:extLst>
            </p:cNvPr>
            <p:cNvCxnSpPr>
              <a:cxnSpLocks/>
            </p:cNvCxnSpPr>
            <p:nvPr/>
          </p:nvCxnSpPr>
          <p:spPr>
            <a:xfrm flipV="1">
              <a:off x="2285251" y="4598478"/>
              <a:ext cx="0" cy="563883"/>
            </a:xfrm>
            <a:prstGeom prst="straightConnector1">
              <a:avLst/>
            </a:prstGeom>
            <a:ln w="47625">
              <a:solidFill>
                <a:schemeClr val="accent5">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701013B7-64BC-64AE-D56D-F51D09D9F383}"/>
                </a:ext>
              </a:extLst>
            </p:cNvPr>
            <p:cNvSpPr txBox="1"/>
            <p:nvPr/>
          </p:nvSpPr>
          <p:spPr>
            <a:xfrm>
              <a:off x="1999316" y="5265682"/>
              <a:ext cx="1158860" cy="784830"/>
            </a:xfrm>
            <a:prstGeom prst="rect">
              <a:avLst/>
            </a:prstGeom>
            <a:noFill/>
            <a:ln w="15875">
              <a:solidFill>
                <a:schemeClr val="accent5">
                  <a:lumMod val="75000"/>
                  <a:lumOff val="25000"/>
                </a:schemeClr>
              </a:solidFill>
            </a:ln>
          </p:spPr>
          <p:txBody>
            <a:bodyPr wrap="square" rtlCol="0">
              <a:spAutoFit/>
            </a:bodyPr>
            <a:lstStyle/>
            <a:p>
              <a:r>
                <a:rPr lang="en-US" sz="1500" dirty="0"/>
                <a:t>UCSF-China RAP grant</a:t>
              </a:r>
            </a:p>
          </p:txBody>
        </p:sp>
      </p:grpSp>
      <p:sp>
        <p:nvSpPr>
          <p:cNvPr id="32" name="Multiply 31">
            <a:extLst>
              <a:ext uri="{FF2B5EF4-FFF2-40B4-BE49-F238E27FC236}">
                <a16:creationId xmlns:a16="http://schemas.microsoft.com/office/drawing/2014/main" id="{8A50AE9C-84F1-2926-5E59-ACE985EABF62}"/>
              </a:ext>
            </a:extLst>
          </p:cNvPr>
          <p:cNvSpPr/>
          <p:nvPr/>
        </p:nvSpPr>
        <p:spPr>
          <a:xfrm>
            <a:off x="2001761" y="5114884"/>
            <a:ext cx="1057749" cy="1072847"/>
          </a:xfrm>
          <a:prstGeom prst="mathMultiply">
            <a:avLst/>
          </a:prstGeom>
          <a:solidFill>
            <a:schemeClr val="accent5">
              <a:lumMod val="75000"/>
              <a:lumOff val="25000"/>
              <a:alpha val="60000"/>
            </a:schemeClr>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7661E395-D098-28AC-3092-135AA2C58E53}"/>
              </a:ext>
            </a:extLst>
          </p:cNvPr>
          <p:cNvGrpSpPr/>
          <p:nvPr/>
        </p:nvGrpSpPr>
        <p:grpSpPr>
          <a:xfrm>
            <a:off x="2917768" y="4598478"/>
            <a:ext cx="2627593" cy="1924487"/>
            <a:chOff x="2917768" y="4598478"/>
            <a:chExt cx="2627593" cy="1924487"/>
          </a:xfrm>
        </p:grpSpPr>
        <p:cxnSp>
          <p:nvCxnSpPr>
            <p:cNvPr id="16" name="Straight Arrow Connector 15">
              <a:extLst>
                <a:ext uri="{FF2B5EF4-FFF2-40B4-BE49-F238E27FC236}">
                  <a16:creationId xmlns:a16="http://schemas.microsoft.com/office/drawing/2014/main" id="{F272AE99-8F47-0086-CB51-31D470BA28A4}"/>
                </a:ext>
              </a:extLst>
            </p:cNvPr>
            <p:cNvCxnSpPr>
              <a:cxnSpLocks/>
            </p:cNvCxnSpPr>
            <p:nvPr/>
          </p:nvCxnSpPr>
          <p:spPr>
            <a:xfrm flipV="1">
              <a:off x="3259861" y="4598478"/>
              <a:ext cx="0" cy="1452034"/>
            </a:xfrm>
            <a:prstGeom prst="straightConnector1">
              <a:avLst/>
            </a:prstGeom>
            <a:ln w="47625">
              <a:solidFill>
                <a:schemeClr val="accent5">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A3A0A704-1EBF-AD8B-37CA-C9F47167F635}"/>
                </a:ext>
              </a:extLst>
            </p:cNvPr>
            <p:cNvSpPr txBox="1"/>
            <p:nvPr/>
          </p:nvSpPr>
          <p:spPr>
            <a:xfrm>
              <a:off x="2917768" y="6199800"/>
              <a:ext cx="2627593" cy="323165"/>
            </a:xfrm>
            <a:prstGeom prst="rect">
              <a:avLst/>
            </a:prstGeom>
            <a:noFill/>
            <a:ln w="15875">
              <a:solidFill>
                <a:schemeClr val="accent5">
                  <a:lumMod val="75000"/>
                  <a:lumOff val="25000"/>
                </a:schemeClr>
              </a:solidFill>
            </a:ln>
          </p:spPr>
          <p:txBody>
            <a:bodyPr wrap="square" rtlCol="0">
              <a:spAutoFit/>
            </a:bodyPr>
            <a:lstStyle/>
            <a:p>
              <a:r>
                <a:rPr lang="en-US" sz="1500" dirty="0"/>
                <a:t>NINDS K23: 1</a:t>
              </a:r>
              <a:r>
                <a:rPr lang="en-US" sz="1500" baseline="30000" dirty="0"/>
                <a:t>st</a:t>
              </a:r>
              <a:r>
                <a:rPr lang="en-US" sz="1500" dirty="0"/>
                <a:t> attempt </a:t>
              </a:r>
            </a:p>
          </p:txBody>
        </p:sp>
      </p:grpSp>
      <p:grpSp>
        <p:nvGrpSpPr>
          <p:cNvPr id="50" name="Group 49">
            <a:extLst>
              <a:ext uri="{FF2B5EF4-FFF2-40B4-BE49-F238E27FC236}">
                <a16:creationId xmlns:a16="http://schemas.microsoft.com/office/drawing/2014/main" id="{BEDCA502-74E9-3337-EBBC-1904459FA7F1}"/>
              </a:ext>
            </a:extLst>
          </p:cNvPr>
          <p:cNvGrpSpPr/>
          <p:nvPr/>
        </p:nvGrpSpPr>
        <p:grpSpPr>
          <a:xfrm>
            <a:off x="3938256" y="1971997"/>
            <a:ext cx="978766" cy="1551570"/>
            <a:chOff x="3938256" y="1971997"/>
            <a:chExt cx="978766" cy="1551570"/>
          </a:xfrm>
        </p:grpSpPr>
        <p:cxnSp>
          <p:nvCxnSpPr>
            <p:cNvPr id="27" name="Straight Arrow Connector 26">
              <a:extLst>
                <a:ext uri="{FF2B5EF4-FFF2-40B4-BE49-F238E27FC236}">
                  <a16:creationId xmlns:a16="http://schemas.microsoft.com/office/drawing/2014/main" id="{294048AF-61F5-090D-E385-5245413BDD7E}"/>
                </a:ext>
              </a:extLst>
            </p:cNvPr>
            <p:cNvCxnSpPr>
              <a:cxnSpLocks/>
            </p:cNvCxnSpPr>
            <p:nvPr/>
          </p:nvCxnSpPr>
          <p:spPr>
            <a:xfrm>
              <a:off x="4415602" y="2869621"/>
              <a:ext cx="0" cy="653946"/>
            </a:xfrm>
            <a:prstGeom prst="straightConnector1">
              <a:avLst/>
            </a:prstGeom>
            <a:ln w="47625">
              <a:solidFill>
                <a:schemeClr val="accent5">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FA74EFF6-380B-8713-E6CE-BE717CED396A}"/>
                </a:ext>
              </a:extLst>
            </p:cNvPr>
            <p:cNvSpPr txBox="1"/>
            <p:nvPr/>
          </p:nvSpPr>
          <p:spPr>
            <a:xfrm>
              <a:off x="3938256" y="1971997"/>
              <a:ext cx="978766" cy="784830"/>
            </a:xfrm>
            <a:prstGeom prst="rect">
              <a:avLst/>
            </a:prstGeom>
            <a:noFill/>
            <a:ln w="15875">
              <a:solidFill>
                <a:schemeClr val="accent5">
                  <a:lumMod val="75000"/>
                  <a:lumOff val="25000"/>
                </a:schemeClr>
              </a:solidFill>
            </a:ln>
          </p:spPr>
          <p:txBody>
            <a:bodyPr wrap="square" rtlCol="0">
              <a:spAutoFit/>
            </a:bodyPr>
            <a:lstStyle/>
            <a:p>
              <a:r>
                <a:rPr lang="en-US" sz="1500" dirty="0"/>
                <a:t>NINDS K23: 2nd  attempt </a:t>
              </a:r>
            </a:p>
          </p:txBody>
        </p:sp>
      </p:grpSp>
      <p:sp>
        <p:nvSpPr>
          <p:cNvPr id="38" name="Multiply 37">
            <a:extLst>
              <a:ext uri="{FF2B5EF4-FFF2-40B4-BE49-F238E27FC236}">
                <a16:creationId xmlns:a16="http://schemas.microsoft.com/office/drawing/2014/main" id="{C2E904C7-5342-E94B-E6BD-096D762E627E}"/>
              </a:ext>
            </a:extLst>
          </p:cNvPr>
          <p:cNvSpPr/>
          <p:nvPr/>
        </p:nvSpPr>
        <p:spPr>
          <a:xfrm>
            <a:off x="3205861" y="5808513"/>
            <a:ext cx="1057749" cy="1072847"/>
          </a:xfrm>
          <a:prstGeom prst="mathMultiply">
            <a:avLst/>
          </a:prstGeom>
          <a:solidFill>
            <a:schemeClr val="accent5">
              <a:lumMod val="75000"/>
              <a:lumOff val="25000"/>
              <a:alpha val="60000"/>
            </a:schemeClr>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ultiply 38">
            <a:extLst>
              <a:ext uri="{FF2B5EF4-FFF2-40B4-BE49-F238E27FC236}">
                <a16:creationId xmlns:a16="http://schemas.microsoft.com/office/drawing/2014/main" id="{9EC4E794-1F95-8254-970E-095BD860F100}"/>
              </a:ext>
            </a:extLst>
          </p:cNvPr>
          <p:cNvSpPr/>
          <p:nvPr/>
        </p:nvSpPr>
        <p:spPr>
          <a:xfrm>
            <a:off x="3871300" y="1863917"/>
            <a:ext cx="1057749" cy="1072847"/>
          </a:xfrm>
          <a:prstGeom prst="mathMultiply">
            <a:avLst/>
          </a:prstGeom>
          <a:solidFill>
            <a:schemeClr val="accent5">
              <a:lumMod val="75000"/>
              <a:lumOff val="25000"/>
              <a:alpha val="60000"/>
            </a:schemeClr>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BDE29BC8-A16E-32F9-3246-47FCC6A59CA4}"/>
              </a:ext>
            </a:extLst>
          </p:cNvPr>
          <p:cNvGrpSpPr/>
          <p:nvPr/>
        </p:nvGrpSpPr>
        <p:grpSpPr>
          <a:xfrm>
            <a:off x="5782575" y="4613468"/>
            <a:ext cx="3376412" cy="1914151"/>
            <a:chOff x="5782575" y="4613468"/>
            <a:chExt cx="3376412" cy="1914151"/>
          </a:xfrm>
        </p:grpSpPr>
        <p:cxnSp>
          <p:nvCxnSpPr>
            <p:cNvPr id="41" name="Straight Arrow Connector 40">
              <a:extLst>
                <a:ext uri="{FF2B5EF4-FFF2-40B4-BE49-F238E27FC236}">
                  <a16:creationId xmlns:a16="http://schemas.microsoft.com/office/drawing/2014/main" id="{56655378-93AC-E7CB-A5F2-9AD3CA5F153D}"/>
                </a:ext>
              </a:extLst>
            </p:cNvPr>
            <p:cNvCxnSpPr>
              <a:cxnSpLocks/>
            </p:cNvCxnSpPr>
            <p:nvPr/>
          </p:nvCxnSpPr>
          <p:spPr>
            <a:xfrm flipV="1">
              <a:off x="5951095" y="4613468"/>
              <a:ext cx="0" cy="1452034"/>
            </a:xfrm>
            <a:prstGeom prst="straightConnector1">
              <a:avLst/>
            </a:prstGeom>
            <a:ln w="47625">
              <a:solidFill>
                <a:schemeClr val="accent5">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55E968A2-B7FC-A87C-472D-D18B390612D1}"/>
                </a:ext>
              </a:extLst>
            </p:cNvPr>
            <p:cNvSpPr txBox="1"/>
            <p:nvPr/>
          </p:nvSpPr>
          <p:spPr>
            <a:xfrm>
              <a:off x="5782575" y="6204454"/>
              <a:ext cx="3376412" cy="323165"/>
            </a:xfrm>
            <a:prstGeom prst="rect">
              <a:avLst/>
            </a:prstGeom>
            <a:noFill/>
            <a:ln w="15875">
              <a:solidFill>
                <a:schemeClr val="accent5">
                  <a:lumMod val="75000"/>
                  <a:lumOff val="25000"/>
                </a:schemeClr>
              </a:solidFill>
            </a:ln>
          </p:spPr>
          <p:txBody>
            <a:bodyPr wrap="square" rtlCol="0">
              <a:spAutoFit/>
            </a:bodyPr>
            <a:lstStyle/>
            <a:p>
              <a:r>
                <a:rPr lang="en-US" sz="1500" dirty="0"/>
                <a:t>Gilead HIV fellowship x 2 attempts</a:t>
              </a:r>
            </a:p>
          </p:txBody>
        </p:sp>
      </p:grpSp>
      <p:sp>
        <p:nvSpPr>
          <p:cNvPr id="43" name="Multiply 42">
            <a:extLst>
              <a:ext uri="{FF2B5EF4-FFF2-40B4-BE49-F238E27FC236}">
                <a16:creationId xmlns:a16="http://schemas.microsoft.com/office/drawing/2014/main" id="{C54CD0EF-C741-D4FA-ACC9-F7704B1AA9F7}"/>
              </a:ext>
            </a:extLst>
          </p:cNvPr>
          <p:cNvSpPr/>
          <p:nvPr/>
        </p:nvSpPr>
        <p:spPr>
          <a:xfrm>
            <a:off x="6303934" y="5791775"/>
            <a:ext cx="1057749" cy="1072847"/>
          </a:xfrm>
          <a:prstGeom prst="mathMultiply">
            <a:avLst/>
          </a:prstGeom>
          <a:solidFill>
            <a:schemeClr val="accent5">
              <a:lumMod val="75000"/>
              <a:lumOff val="25000"/>
              <a:alpha val="60000"/>
            </a:schemeClr>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350A5157-0D78-FCE6-59B5-C6E076F044D4}"/>
              </a:ext>
            </a:extLst>
          </p:cNvPr>
          <p:cNvGrpSpPr/>
          <p:nvPr/>
        </p:nvGrpSpPr>
        <p:grpSpPr>
          <a:xfrm>
            <a:off x="9213235" y="2045669"/>
            <a:ext cx="873866" cy="1477898"/>
            <a:chOff x="9213235" y="2045669"/>
            <a:chExt cx="873866" cy="1477898"/>
          </a:xfrm>
        </p:grpSpPr>
        <p:cxnSp>
          <p:nvCxnSpPr>
            <p:cNvPr id="20" name="Straight Arrow Connector 19">
              <a:extLst>
                <a:ext uri="{FF2B5EF4-FFF2-40B4-BE49-F238E27FC236}">
                  <a16:creationId xmlns:a16="http://schemas.microsoft.com/office/drawing/2014/main" id="{B0955A77-7C4F-EBFA-FF05-A3BC7B6590D4}"/>
                </a:ext>
              </a:extLst>
            </p:cNvPr>
            <p:cNvCxnSpPr>
              <a:cxnSpLocks/>
            </p:cNvCxnSpPr>
            <p:nvPr/>
          </p:nvCxnSpPr>
          <p:spPr>
            <a:xfrm>
              <a:off x="9650168" y="2756827"/>
              <a:ext cx="0" cy="766740"/>
            </a:xfrm>
            <a:prstGeom prst="straightConnector1">
              <a:avLst/>
            </a:prstGeom>
            <a:ln w="47625">
              <a:solidFill>
                <a:schemeClr val="accent5">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FFF01030-FF1F-3AEE-5E22-AB4D6B3F109F}"/>
                </a:ext>
              </a:extLst>
            </p:cNvPr>
            <p:cNvSpPr txBox="1"/>
            <p:nvPr/>
          </p:nvSpPr>
          <p:spPr>
            <a:xfrm>
              <a:off x="9213235" y="2045669"/>
              <a:ext cx="873866" cy="553998"/>
            </a:xfrm>
            <a:prstGeom prst="rect">
              <a:avLst/>
            </a:prstGeom>
            <a:noFill/>
            <a:ln w="15875">
              <a:solidFill>
                <a:schemeClr val="accent5">
                  <a:lumMod val="75000"/>
                  <a:lumOff val="25000"/>
                </a:schemeClr>
              </a:solidFill>
            </a:ln>
          </p:spPr>
          <p:txBody>
            <a:bodyPr wrap="square" rtlCol="0">
              <a:spAutoFit/>
            </a:bodyPr>
            <a:lstStyle/>
            <a:p>
              <a:r>
                <a:rPr lang="en-US" sz="1500" dirty="0"/>
                <a:t>NINDS R25</a:t>
              </a:r>
            </a:p>
          </p:txBody>
        </p:sp>
      </p:grpSp>
      <p:grpSp>
        <p:nvGrpSpPr>
          <p:cNvPr id="53" name="Group 52">
            <a:extLst>
              <a:ext uri="{FF2B5EF4-FFF2-40B4-BE49-F238E27FC236}">
                <a16:creationId xmlns:a16="http://schemas.microsoft.com/office/drawing/2014/main" id="{D3357D01-AE73-9DB9-5E04-C9E481E32E69}"/>
              </a:ext>
            </a:extLst>
          </p:cNvPr>
          <p:cNvGrpSpPr/>
          <p:nvPr/>
        </p:nvGrpSpPr>
        <p:grpSpPr>
          <a:xfrm>
            <a:off x="10160262" y="1514776"/>
            <a:ext cx="873866" cy="2008791"/>
            <a:chOff x="10160262" y="1514776"/>
            <a:chExt cx="873866" cy="2008791"/>
          </a:xfrm>
        </p:grpSpPr>
        <p:cxnSp>
          <p:nvCxnSpPr>
            <p:cNvPr id="28" name="Straight Arrow Connector 27">
              <a:extLst>
                <a:ext uri="{FF2B5EF4-FFF2-40B4-BE49-F238E27FC236}">
                  <a16:creationId xmlns:a16="http://schemas.microsoft.com/office/drawing/2014/main" id="{AA5CCEC5-5FCC-D88B-7468-1498F8151FE3}"/>
                </a:ext>
              </a:extLst>
            </p:cNvPr>
            <p:cNvCxnSpPr>
              <a:cxnSpLocks/>
            </p:cNvCxnSpPr>
            <p:nvPr/>
          </p:nvCxnSpPr>
          <p:spPr>
            <a:xfrm>
              <a:off x="10363200" y="2215675"/>
              <a:ext cx="0" cy="1307892"/>
            </a:xfrm>
            <a:prstGeom prst="straightConnector1">
              <a:avLst/>
            </a:prstGeom>
            <a:ln w="47625">
              <a:solidFill>
                <a:schemeClr val="accent5">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503902D7-5CF7-ADD1-997F-2109BBA05AB3}"/>
                </a:ext>
              </a:extLst>
            </p:cNvPr>
            <p:cNvSpPr txBox="1"/>
            <p:nvPr/>
          </p:nvSpPr>
          <p:spPr>
            <a:xfrm>
              <a:off x="10160262" y="1514776"/>
              <a:ext cx="873866" cy="553998"/>
            </a:xfrm>
            <a:prstGeom prst="rect">
              <a:avLst/>
            </a:prstGeom>
            <a:noFill/>
            <a:ln w="15875">
              <a:solidFill>
                <a:schemeClr val="accent5">
                  <a:lumMod val="75000"/>
                  <a:lumOff val="25000"/>
                </a:schemeClr>
              </a:solidFill>
            </a:ln>
          </p:spPr>
          <p:txBody>
            <a:bodyPr wrap="square" rtlCol="0">
              <a:spAutoFit/>
            </a:bodyPr>
            <a:lstStyle/>
            <a:p>
              <a:r>
                <a:rPr lang="en-US" sz="1500" dirty="0"/>
                <a:t>NINDS T32</a:t>
              </a:r>
            </a:p>
          </p:txBody>
        </p:sp>
      </p:grpSp>
      <p:sp>
        <p:nvSpPr>
          <p:cNvPr id="47" name="Multiply 46">
            <a:extLst>
              <a:ext uri="{FF2B5EF4-FFF2-40B4-BE49-F238E27FC236}">
                <a16:creationId xmlns:a16="http://schemas.microsoft.com/office/drawing/2014/main" id="{116F3477-FD4C-5470-9339-19D40C40BA10}"/>
              </a:ext>
            </a:extLst>
          </p:cNvPr>
          <p:cNvSpPr/>
          <p:nvPr/>
        </p:nvSpPr>
        <p:spPr>
          <a:xfrm>
            <a:off x="9090486" y="1760906"/>
            <a:ext cx="1057749" cy="1072847"/>
          </a:xfrm>
          <a:prstGeom prst="mathMultiply">
            <a:avLst/>
          </a:prstGeom>
          <a:solidFill>
            <a:schemeClr val="accent5">
              <a:lumMod val="75000"/>
              <a:lumOff val="25000"/>
              <a:alpha val="60000"/>
            </a:schemeClr>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ultiply 47">
            <a:extLst>
              <a:ext uri="{FF2B5EF4-FFF2-40B4-BE49-F238E27FC236}">
                <a16:creationId xmlns:a16="http://schemas.microsoft.com/office/drawing/2014/main" id="{E0F2FCA5-D512-7C30-EF72-F216075B7EEE}"/>
              </a:ext>
            </a:extLst>
          </p:cNvPr>
          <p:cNvSpPr/>
          <p:nvPr/>
        </p:nvSpPr>
        <p:spPr>
          <a:xfrm>
            <a:off x="10026344" y="1148311"/>
            <a:ext cx="1057749" cy="1072847"/>
          </a:xfrm>
          <a:prstGeom prst="mathMultiply">
            <a:avLst/>
          </a:prstGeom>
          <a:solidFill>
            <a:schemeClr val="accent5">
              <a:lumMod val="75000"/>
              <a:lumOff val="25000"/>
              <a:alpha val="60000"/>
            </a:schemeClr>
          </a:solidFill>
          <a:ln>
            <a:solidFill>
              <a:schemeClr val="accent5">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96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2" grpId="0" animBg="1"/>
      <p:bldP spid="38" grpId="0" animBg="1"/>
      <p:bldP spid="39" grpId="0" animBg="1"/>
      <p:bldP spid="43" grpId="0" animBg="1"/>
      <p:bldP spid="47" grpId="0" animBg="1"/>
      <p:bldP spid="4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81897-AD5C-DF19-70BE-6450EBBCFE83}"/>
              </a:ext>
            </a:extLst>
          </p:cNvPr>
          <p:cNvSpPr>
            <a:spLocks noGrp="1"/>
          </p:cNvSpPr>
          <p:nvPr>
            <p:ph type="title"/>
          </p:nvPr>
        </p:nvSpPr>
        <p:spPr/>
        <p:txBody>
          <a:bodyPr/>
          <a:lstStyle/>
          <a:p>
            <a:r>
              <a:rPr lang="en-US" b="1" dirty="0">
                <a:solidFill>
                  <a:schemeClr val="accent1"/>
                </a:solidFill>
              </a:rPr>
              <a:t>Funding opportunities</a:t>
            </a:r>
          </a:p>
        </p:txBody>
      </p:sp>
      <p:sp>
        <p:nvSpPr>
          <p:cNvPr id="3" name="Content Placeholder 2">
            <a:extLst>
              <a:ext uri="{FF2B5EF4-FFF2-40B4-BE49-F238E27FC236}">
                <a16:creationId xmlns:a16="http://schemas.microsoft.com/office/drawing/2014/main" id="{351270F6-7BD6-2E4B-FBAE-22FBB4327367}"/>
              </a:ext>
            </a:extLst>
          </p:cNvPr>
          <p:cNvSpPr>
            <a:spLocks noGrp="1"/>
          </p:cNvSpPr>
          <p:nvPr>
            <p:ph idx="1"/>
          </p:nvPr>
        </p:nvSpPr>
        <p:spPr>
          <a:xfrm>
            <a:off x="609600" y="1600200"/>
            <a:ext cx="10972800" cy="5054600"/>
          </a:xfrm>
        </p:spPr>
        <p:txBody>
          <a:bodyPr>
            <a:normAutofit fontScale="92500" lnSpcReduction="20000"/>
          </a:bodyPr>
          <a:lstStyle/>
          <a:p>
            <a:r>
              <a:rPr lang="en-US" dirty="0"/>
              <a:t>Institutional funding</a:t>
            </a:r>
          </a:p>
          <a:p>
            <a:pPr lvl="1"/>
            <a:r>
              <a:rPr lang="en-US" dirty="0"/>
              <a:t>Often smaller, targeted pilot grants; less competitive</a:t>
            </a:r>
          </a:p>
          <a:p>
            <a:pPr lvl="1"/>
            <a:r>
              <a:rPr lang="en-US" i="0" dirty="0">
                <a:solidFill>
                  <a:srgbClr val="000000"/>
                </a:solidFill>
                <a:effectLst/>
                <a:latin typeface="HelveticaNeueLTW04-55Roman"/>
              </a:rPr>
              <a:t>UCSF RAP Funding Rate: 43%; 122 applications reviewed; </a:t>
            </a:r>
          </a:p>
          <a:p>
            <a:pPr marL="274320" lvl="1" indent="0">
              <a:buNone/>
            </a:pPr>
            <a:r>
              <a:rPr lang="en-US" i="0" dirty="0">
                <a:solidFill>
                  <a:srgbClr val="000000"/>
                </a:solidFill>
                <a:effectLst/>
                <a:latin typeface="HelveticaNeueLTW04-55Roman"/>
              </a:rPr>
              <a:t>53 awards (three co-funded) for $2,716,012</a:t>
            </a:r>
            <a:endParaRPr lang="en-US" dirty="0">
              <a:solidFill>
                <a:srgbClr val="000000"/>
              </a:solidFill>
              <a:latin typeface="HelveticaNeueLTW04-55Roman"/>
            </a:endParaRPr>
          </a:p>
          <a:p>
            <a:pPr lvl="1"/>
            <a:endParaRPr lang="en-US" dirty="0"/>
          </a:p>
          <a:p>
            <a:r>
              <a:rPr lang="en-US" dirty="0"/>
              <a:t>Foundations</a:t>
            </a:r>
          </a:p>
          <a:p>
            <a:pPr lvl="1"/>
            <a:r>
              <a:rPr lang="en-US" dirty="0"/>
              <a:t>Gates Foundation</a:t>
            </a:r>
          </a:p>
          <a:p>
            <a:pPr lvl="1"/>
            <a:r>
              <a:rPr lang="en-US" dirty="0"/>
              <a:t>Specialty/Subspecialty Foundations: American Academy of Neurology, World Federation of Neurology, Infectious Diseases Society of America</a:t>
            </a:r>
          </a:p>
          <a:p>
            <a:endParaRPr lang="en-US" dirty="0"/>
          </a:p>
          <a:p>
            <a:r>
              <a:rPr lang="en-US" dirty="0"/>
              <a:t>NIH and other US government funding: Career development awards (K01, K08, K23, K43, K99/R00) and R awards (R03, R21, R01); USAID, CDC, DOD</a:t>
            </a:r>
          </a:p>
          <a:p>
            <a:endParaRPr lang="en-US" dirty="0"/>
          </a:p>
          <a:p>
            <a:r>
              <a:rPr lang="en-US" dirty="0"/>
              <a:t>Don’t forget the NIH Loan </a:t>
            </a:r>
          </a:p>
          <a:p>
            <a:pPr marL="0" indent="0">
              <a:buNone/>
            </a:pPr>
            <a:r>
              <a:rPr lang="en-US" dirty="0"/>
              <a:t>Repayment Plan! </a:t>
            </a:r>
          </a:p>
        </p:txBody>
      </p:sp>
      <p:pic>
        <p:nvPicPr>
          <p:cNvPr id="5" name="Picture 4">
            <a:extLst>
              <a:ext uri="{FF2B5EF4-FFF2-40B4-BE49-F238E27FC236}">
                <a16:creationId xmlns:a16="http://schemas.microsoft.com/office/drawing/2014/main" id="{627065A7-599E-489D-7D8A-223A0C310D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2671" y="1244550"/>
            <a:ext cx="4200335" cy="2216757"/>
          </a:xfrm>
          <a:prstGeom prst="rect">
            <a:avLst/>
          </a:prstGeom>
        </p:spPr>
      </p:pic>
      <p:pic>
        <p:nvPicPr>
          <p:cNvPr id="7" name="Picture 6">
            <a:extLst>
              <a:ext uri="{FF2B5EF4-FFF2-40B4-BE49-F238E27FC236}">
                <a16:creationId xmlns:a16="http://schemas.microsoft.com/office/drawing/2014/main" id="{FE06CA27-3ACF-BC8B-1364-F8F19222E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2133" y="5362293"/>
            <a:ext cx="6790267" cy="1140686"/>
          </a:xfrm>
          <a:prstGeom prst="rect">
            <a:avLst/>
          </a:prstGeom>
        </p:spPr>
      </p:pic>
    </p:spTree>
    <p:extLst>
      <p:ext uri="{BB962C8B-B14F-4D97-AF65-F5344CB8AC3E}">
        <p14:creationId xmlns:p14="http://schemas.microsoft.com/office/powerpoint/2010/main" val="928717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0D66-10FE-1C4B-9812-4D923D9DB265}"/>
              </a:ext>
            </a:extLst>
          </p:cNvPr>
          <p:cNvSpPr>
            <a:spLocks noGrp="1"/>
          </p:cNvSpPr>
          <p:nvPr>
            <p:ph type="title"/>
          </p:nvPr>
        </p:nvSpPr>
        <p:spPr>
          <a:xfrm>
            <a:off x="1301647" y="2446972"/>
            <a:ext cx="10972800" cy="990600"/>
          </a:xfrm>
        </p:spPr>
        <p:txBody>
          <a:bodyPr>
            <a:normAutofit fontScale="90000"/>
          </a:bodyPr>
          <a:lstStyle/>
          <a:p>
            <a:r>
              <a:rPr lang="en-US" b="1" dirty="0">
                <a:solidFill>
                  <a:schemeClr val="accent1"/>
                </a:solidFill>
              </a:rPr>
              <a:t>Write something once…</a:t>
            </a:r>
            <a:br>
              <a:rPr lang="en-US" b="1" dirty="0">
                <a:solidFill>
                  <a:schemeClr val="accent1"/>
                </a:solidFill>
              </a:rPr>
            </a:br>
            <a:br>
              <a:rPr lang="en-US" b="1" dirty="0">
                <a:solidFill>
                  <a:schemeClr val="accent1"/>
                </a:solidFill>
              </a:rPr>
            </a:br>
            <a:r>
              <a:rPr lang="en-US" b="1" dirty="0">
                <a:solidFill>
                  <a:schemeClr val="accent1"/>
                </a:solidFill>
              </a:rPr>
              <a:t>	</a:t>
            </a:r>
          </a:p>
        </p:txBody>
      </p:sp>
      <p:sp>
        <p:nvSpPr>
          <p:cNvPr id="4" name="Title 1">
            <a:extLst>
              <a:ext uri="{FF2B5EF4-FFF2-40B4-BE49-F238E27FC236}">
                <a16:creationId xmlns:a16="http://schemas.microsoft.com/office/drawing/2014/main" id="{C3276909-E548-367E-A126-A9FB275EFDA9}"/>
              </a:ext>
            </a:extLst>
          </p:cNvPr>
          <p:cNvSpPr txBox="1">
            <a:spLocks/>
          </p:cNvSpPr>
          <p:nvPr/>
        </p:nvSpPr>
        <p:spPr>
          <a:xfrm>
            <a:off x="609600" y="3429000"/>
            <a:ext cx="109728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b="1" dirty="0">
              <a:solidFill>
                <a:schemeClr val="accent1"/>
              </a:solidFill>
            </a:endParaRPr>
          </a:p>
        </p:txBody>
      </p:sp>
      <p:sp>
        <p:nvSpPr>
          <p:cNvPr id="6" name="TextBox 5">
            <a:extLst>
              <a:ext uri="{FF2B5EF4-FFF2-40B4-BE49-F238E27FC236}">
                <a16:creationId xmlns:a16="http://schemas.microsoft.com/office/drawing/2014/main" id="{DE414F6F-0E2E-B779-5B6F-3E15B0388706}"/>
              </a:ext>
            </a:extLst>
          </p:cNvPr>
          <p:cNvSpPr txBox="1"/>
          <p:nvPr/>
        </p:nvSpPr>
        <p:spPr>
          <a:xfrm>
            <a:off x="929390" y="3403937"/>
            <a:ext cx="9960963" cy="553998"/>
          </a:xfrm>
          <a:prstGeom prst="rect">
            <a:avLst/>
          </a:prstGeom>
          <a:noFill/>
        </p:spPr>
        <p:txBody>
          <a:bodyPr wrap="square">
            <a:spAutoFit/>
          </a:bodyPr>
          <a:lstStyle/>
          <a:p>
            <a:pPr algn="r"/>
            <a:r>
              <a:rPr lang="en-US" sz="3000" i="1" dirty="0">
                <a:solidFill>
                  <a:schemeClr val="accent1"/>
                </a:solidFill>
              </a:rPr>
              <a:t>Use it as many times as you can.</a:t>
            </a:r>
            <a:endParaRPr lang="en-US" sz="3000" i="1" dirty="0"/>
          </a:p>
        </p:txBody>
      </p:sp>
    </p:spTree>
    <p:extLst>
      <p:ext uri="{BB962C8B-B14F-4D97-AF65-F5344CB8AC3E}">
        <p14:creationId xmlns:p14="http://schemas.microsoft.com/office/powerpoint/2010/main" val="2338503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061C-AA7E-9866-5FD7-8E7A95995E23}"/>
              </a:ext>
            </a:extLst>
          </p:cNvPr>
          <p:cNvSpPr>
            <a:spLocks noGrp="1"/>
          </p:cNvSpPr>
          <p:nvPr>
            <p:ph type="title"/>
          </p:nvPr>
        </p:nvSpPr>
        <p:spPr/>
        <p:txBody>
          <a:bodyPr/>
          <a:lstStyle/>
          <a:p>
            <a:r>
              <a:rPr lang="en-US" b="1" dirty="0">
                <a:solidFill>
                  <a:schemeClr val="accent1"/>
                </a:solidFill>
              </a:rPr>
              <a:t>How to write up your results</a:t>
            </a:r>
          </a:p>
        </p:txBody>
      </p:sp>
      <p:sp>
        <p:nvSpPr>
          <p:cNvPr id="3" name="Content Placeholder 2">
            <a:extLst>
              <a:ext uri="{FF2B5EF4-FFF2-40B4-BE49-F238E27FC236}">
                <a16:creationId xmlns:a16="http://schemas.microsoft.com/office/drawing/2014/main" id="{003CDA30-A63A-7319-F9DD-A0E7CFF88C17}"/>
              </a:ext>
            </a:extLst>
          </p:cNvPr>
          <p:cNvSpPr>
            <a:spLocks noGrp="1"/>
          </p:cNvSpPr>
          <p:nvPr>
            <p:ph idx="1"/>
          </p:nvPr>
        </p:nvSpPr>
        <p:spPr>
          <a:xfrm>
            <a:off x="609599" y="1600200"/>
            <a:ext cx="10600267" cy="4876800"/>
          </a:xfrm>
        </p:spPr>
        <p:txBody>
          <a:bodyPr>
            <a:normAutofit lnSpcReduction="10000"/>
          </a:bodyPr>
          <a:lstStyle/>
          <a:p>
            <a:r>
              <a:rPr lang="en-US" dirty="0"/>
              <a:t>Block off uninterrupted time in your schedule (when you are most productive) to write</a:t>
            </a:r>
          </a:p>
          <a:p>
            <a:endParaRPr lang="en-US" dirty="0"/>
          </a:p>
          <a:p>
            <a:r>
              <a:rPr lang="en-US" dirty="0"/>
              <a:t>Consider making results tables first</a:t>
            </a:r>
          </a:p>
          <a:p>
            <a:endParaRPr lang="en-US" dirty="0"/>
          </a:p>
          <a:p>
            <a:r>
              <a:rPr lang="en-US" dirty="0"/>
              <a:t>Start with writing the text for the “easiest” sections: </a:t>
            </a:r>
            <a:r>
              <a:rPr lang="en-US" b="1" dirty="0"/>
              <a:t>Methods </a:t>
            </a:r>
            <a:r>
              <a:rPr lang="en-US" dirty="0"/>
              <a:t>and </a:t>
            </a:r>
            <a:r>
              <a:rPr lang="en-US" b="1" dirty="0"/>
              <a:t>Results </a:t>
            </a:r>
            <a:r>
              <a:rPr lang="en-US" dirty="0"/>
              <a:t>(use your tables to guide the writing of the results text)</a:t>
            </a:r>
          </a:p>
          <a:p>
            <a:pPr marL="0" indent="0">
              <a:buNone/>
            </a:pPr>
            <a:endParaRPr lang="en-US" dirty="0"/>
          </a:p>
          <a:p>
            <a:r>
              <a:rPr lang="en-US" dirty="0"/>
              <a:t>Recycle grant language for the introduction (and possibly the discussion)</a:t>
            </a:r>
          </a:p>
          <a:p>
            <a:pPr marL="0" indent="0">
              <a:buNone/>
            </a:pPr>
            <a:endParaRPr lang="en-US" dirty="0"/>
          </a:p>
          <a:p>
            <a:r>
              <a:rPr lang="en-US" dirty="0"/>
              <a:t>Every good paper deserves at least 1 compelling figure</a:t>
            </a:r>
          </a:p>
          <a:p>
            <a:pPr lvl="1"/>
            <a:r>
              <a:rPr lang="en-US" dirty="0"/>
              <a:t>This is likely what people will screenshot and share when they cite your work! </a:t>
            </a:r>
          </a:p>
          <a:p>
            <a:endParaRPr lang="en-US" dirty="0"/>
          </a:p>
        </p:txBody>
      </p:sp>
    </p:spTree>
    <p:extLst>
      <p:ext uri="{BB962C8B-B14F-4D97-AF65-F5344CB8AC3E}">
        <p14:creationId xmlns:p14="http://schemas.microsoft.com/office/powerpoint/2010/main" val="2927755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7FD6-1DA6-9EA4-EF57-9CCB9E14B5A6}"/>
              </a:ext>
            </a:extLst>
          </p:cNvPr>
          <p:cNvSpPr>
            <a:spLocks noGrp="1"/>
          </p:cNvSpPr>
          <p:nvPr>
            <p:ph type="title"/>
          </p:nvPr>
        </p:nvSpPr>
        <p:spPr/>
        <p:txBody>
          <a:bodyPr/>
          <a:lstStyle/>
          <a:p>
            <a:r>
              <a:rPr lang="en-US" b="1" dirty="0">
                <a:solidFill>
                  <a:schemeClr val="accent1"/>
                </a:solidFill>
              </a:rPr>
              <a:t>And then face the discussion…</a:t>
            </a:r>
          </a:p>
        </p:txBody>
      </p:sp>
      <p:sp>
        <p:nvSpPr>
          <p:cNvPr id="3" name="Content Placeholder 2">
            <a:extLst>
              <a:ext uri="{FF2B5EF4-FFF2-40B4-BE49-F238E27FC236}">
                <a16:creationId xmlns:a16="http://schemas.microsoft.com/office/drawing/2014/main" id="{549EDAF3-B846-9F24-8140-8B9B58B7B709}"/>
              </a:ext>
            </a:extLst>
          </p:cNvPr>
          <p:cNvSpPr>
            <a:spLocks noGrp="1"/>
          </p:cNvSpPr>
          <p:nvPr>
            <p:ph idx="1"/>
          </p:nvPr>
        </p:nvSpPr>
        <p:spPr>
          <a:xfrm>
            <a:off x="609600" y="1430867"/>
            <a:ext cx="10363200" cy="4876800"/>
          </a:xfrm>
        </p:spPr>
        <p:txBody>
          <a:bodyPr>
            <a:normAutofit/>
          </a:bodyPr>
          <a:lstStyle/>
          <a:p>
            <a:r>
              <a:rPr lang="en-US" sz="2200" dirty="0"/>
              <a:t>I always find the discussion is strongest if you state in the first paragraph your main finding and interpretation as opposed to jumping right into a literature review</a:t>
            </a:r>
          </a:p>
          <a:p>
            <a:endParaRPr lang="en-US" dirty="0"/>
          </a:p>
          <a:p>
            <a:endParaRPr lang="en-US" dirty="0"/>
          </a:p>
        </p:txBody>
      </p:sp>
      <p:pic>
        <p:nvPicPr>
          <p:cNvPr id="5" name="Picture 4">
            <a:extLst>
              <a:ext uri="{FF2B5EF4-FFF2-40B4-BE49-F238E27FC236}">
                <a16:creationId xmlns:a16="http://schemas.microsoft.com/office/drawing/2014/main" id="{18E00892-057F-050E-2570-64AA7D3189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08652" y="2285999"/>
            <a:ext cx="8673748" cy="4284133"/>
          </a:xfrm>
          <a:prstGeom prst="rect">
            <a:avLst/>
          </a:prstGeom>
        </p:spPr>
      </p:pic>
      <p:pic>
        <p:nvPicPr>
          <p:cNvPr id="4" name="Picture 3">
            <a:extLst>
              <a:ext uri="{FF2B5EF4-FFF2-40B4-BE49-F238E27FC236}">
                <a16:creationId xmlns:a16="http://schemas.microsoft.com/office/drawing/2014/main" id="{859412E0-0904-37E2-C21E-0D3F70D759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274" y="2976807"/>
            <a:ext cx="6058479" cy="1908532"/>
          </a:xfrm>
          <a:prstGeom prst="rect">
            <a:avLst/>
          </a:prstGeom>
        </p:spPr>
      </p:pic>
    </p:spTree>
    <p:extLst>
      <p:ext uri="{BB962C8B-B14F-4D97-AF65-F5344CB8AC3E}">
        <p14:creationId xmlns:p14="http://schemas.microsoft.com/office/powerpoint/2010/main" val="320225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D7370-CF8C-D0C8-C751-AD1814274E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0D7294-B4DE-064C-1CB0-A80AEF2EB2E1}"/>
              </a:ext>
            </a:extLst>
          </p:cNvPr>
          <p:cNvSpPr>
            <a:spLocks noGrp="1"/>
          </p:cNvSpPr>
          <p:nvPr>
            <p:ph idx="1"/>
          </p:nvPr>
        </p:nvSpPr>
        <p:spPr>
          <a:xfrm>
            <a:off x="575733" y="1180555"/>
            <a:ext cx="4097867" cy="4876800"/>
          </a:xfrm>
        </p:spPr>
        <p:txBody>
          <a:bodyPr>
            <a:normAutofit fontScale="92500"/>
          </a:bodyPr>
          <a:lstStyle/>
          <a:p>
            <a:r>
              <a:rPr lang="en-US" dirty="0"/>
              <a:t>What are 3-4 primary points you want to convey in the discussion? </a:t>
            </a:r>
            <a:endParaRPr lang="en-US" dirty="0">
              <a:sym typeface="Wingdings" pitchFamily="2" charset="2"/>
            </a:endParaRPr>
          </a:p>
          <a:p>
            <a:pPr lvl="1"/>
            <a:r>
              <a:rPr lang="en-US" dirty="0">
                <a:sym typeface="Wingdings" pitchFamily="2" charset="2"/>
              </a:rPr>
              <a:t>Build one paragraph around each point.</a:t>
            </a:r>
          </a:p>
          <a:p>
            <a:endParaRPr lang="en-US" dirty="0">
              <a:sym typeface="Wingdings" pitchFamily="2" charset="2"/>
            </a:endParaRPr>
          </a:p>
          <a:p>
            <a:r>
              <a:rPr lang="en-US" dirty="0"/>
              <a:t>Often the first point is centered around the primary study finding, and what its place is in the existing body of evidence</a:t>
            </a:r>
          </a:p>
          <a:p>
            <a:pPr lvl="1"/>
            <a:r>
              <a:rPr lang="en-US" dirty="0"/>
              <a:t>Is your result the same as what has been seen, or different? </a:t>
            </a:r>
          </a:p>
          <a:p>
            <a:pPr lvl="1"/>
            <a:r>
              <a:rPr lang="en-US" dirty="0"/>
              <a:t>Is it expected or unexpected?</a:t>
            </a:r>
          </a:p>
          <a:p>
            <a:endParaRPr lang="en-US" dirty="0"/>
          </a:p>
        </p:txBody>
      </p:sp>
      <p:pic>
        <p:nvPicPr>
          <p:cNvPr id="5" name="Picture 4">
            <a:extLst>
              <a:ext uri="{FF2B5EF4-FFF2-40B4-BE49-F238E27FC236}">
                <a16:creationId xmlns:a16="http://schemas.microsoft.com/office/drawing/2014/main" id="{D04E45B5-3A7B-B92B-F1FB-B47DD94690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3600" y="800645"/>
            <a:ext cx="7162800" cy="3935994"/>
          </a:xfrm>
          <a:prstGeom prst="rect">
            <a:avLst/>
          </a:prstGeom>
        </p:spPr>
      </p:pic>
    </p:spTree>
    <p:extLst>
      <p:ext uri="{BB962C8B-B14F-4D97-AF65-F5344CB8AC3E}">
        <p14:creationId xmlns:p14="http://schemas.microsoft.com/office/powerpoint/2010/main" val="2211052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61837-1625-1A83-AF85-AD3D2A9CDF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576E05-F079-CEF2-35B4-3EEAB00780AE}"/>
              </a:ext>
            </a:extLst>
          </p:cNvPr>
          <p:cNvSpPr>
            <a:spLocks noGrp="1"/>
          </p:cNvSpPr>
          <p:nvPr>
            <p:ph idx="1"/>
          </p:nvPr>
        </p:nvSpPr>
        <p:spPr>
          <a:xfrm>
            <a:off x="609600" y="1600200"/>
            <a:ext cx="5012267" cy="4876800"/>
          </a:xfrm>
        </p:spPr>
        <p:txBody>
          <a:bodyPr>
            <a:normAutofit/>
          </a:bodyPr>
          <a:lstStyle/>
          <a:p>
            <a:r>
              <a:rPr lang="en-US" dirty="0"/>
              <a:t>The second or third point might touch on potential explanations for what you found. </a:t>
            </a:r>
          </a:p>
          <a:p>
            <a:endParaRPr lang="en-US" dirty="0"/>
          </a:p>
          <a:p>
            <a:r>
              <a:rPr lang="en-US" dirty="0"/>
              <a:t>Another point you might make is what your study did differently (e.g., different methods, different population) that may explain why you found what you found or why you did not find what you thought you would</a:t>
            </a:r>
          </a:p>
          <a:p>
            <a:endParaRPr lang="en-US" dirty="0"/>
          </a:p>
        </p:txBody>
      </p:sp>
      <p:pic>
        <p:nvPicPr>
          <p:cNvPr id="4" name="Picture 3">
            <a:extLst>
              <a:ext uri="{FF2B5EF4-FFF2-40B4-BE49-F238E27FC236}">
                <a16:creationId xmlns:a16="http://schemas.microsoft.com/office/drawing/2014/main" id="{D76D49B1-6535-240C-D84D-7788E4FEB5E7}"/>
              </a:ext>
            </a:extLst>
          </p:cNvPr>
          <p:cNvPicPr>
            <a:picLocks noChangeAspect="1"/>
          </p:cNvPicPr>
          <p:nvPr/>
        </p:nvPicPr>
        <p:blipFill>
          <a:blip r:embed="rId2"/>
          <a:stretch>
            <a:fillRect/>
          </a:stretch>
        </p:blipFill>
        <p:spPr>
          <a:xfrm>
            <a:off x="5808134" y="732212"/>
            <a:ext cx="5367867" cy="5832263"/>
          </a:xfrm>
          <a:prstGeom prst="rect">
            <a:avLst/>
          </a:prstGeom>
        </p:spPr>
      </p:pic>
    </p:spTree>
    <p:extLst>
      <p:ext uri="{BB962C8B-B14F-4D97-AF65-F5344CB8AC3E}">
        <p14:creationId xmlns:p14="http://schemas.microsoft.com/office/powerpoint/2010/main" val="2401741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D33A3-129F-E970-123C-A9BB0E68D3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D20769-17A9-6BB0-48C6-9A2E240954B9}"/>
              </a:ext>
            </a:extLst>
          </p:cNvPr>
          <p:cNvSpPr>
            <a:spLocks noGrp="1"/>
          </p:cNvSpPr>
          <p:nvPr>
            <p:ph idx="1"/>
          </p:nvPr>
        </p:nvSpPr>
        <p:spPr>
          <a:xfrm>
            <a:off x="609600" y="1206500"/>
            <a:ext cx="5901267" cy="4876800"/>
          </a:xfrm>
        </p:spPr>
        <p:txBody>
          <a:bodyPr/>
          <a:lstStyle/>
          <a:p>
            <a:r>
              <a:rPr lang="en-US" dirty="0"/>
              <a:t>Wrap it up with strengths, limitations, and next steps</a:t>
            </a:r>
          </a:p>
          <a:p>
            <a:endParaRPr lang="en-US" dirty="0"/>
          </a:p>
          <a:p>
            <a:r>
              <a:rPr lang="en-US" dirty="0"/>
              <a:t>Have a strong conclusion…but don’t conclude more than your data allow you to</a:t>
            </a:r>
          </a:p>
        </p:txBody>
      </p:sp>
      <p:pic>
        <p:nvPicPr>
          <p:cNvPr id="5" name="Picture 4">
            <a:extLst>
              <a:ext uri="{FF2B5EF4-FFF2-40B4-BE49-F238E27FC236}">
                <a16:creationId xmlns:a16="http://schemas.microsoft.com/office/drawing/2014/main" id="{103F77B8-0CFD-86C6-405E-17061A87BBA1}"/>
              </a:ext>
            </a:extLst>
          </p:cNvPr>
          <p:cNvPicPr>
            <a:picLocks noChangeAspect="1"/>
          </p:cNvPicPr>
          <p:nvPr/>
        </p:nvPicPr>
        <p:blipFill>
          <a:blip r:embed="rId2"/>
          <a:stretch>
            <a:fillRect/>
          </a:stretch>
        </p:blipFill>
        <p:spPr>
          <a:xfrm>
            <a:off x="6544733" y="1206500"/>
            <a:ext cx="5003800" cy="4559300"/>
          </a:xfrm>
          <a:prstGeom prst="rect">
            <a:avLst/>
          </a:prstGeom>
        </p:spPr>
      </p:pic>
    </p:spTree>
    <p:extLst>
      <p:ext uri="{BB962C8B-B14F-4D97-AF65-F5344CB8AC3E}">
        <p14:creationId xmlns:p14="http://schemas.microsoft.com/office/powerpoint/2010/main" val="4006173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A352C-393A-DEB5-FA42-BE3A99124F83}"/>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F5545BC4-5EB9-CC09-86BD-E052A44AEA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85282" y="664564"/>
            <a:ext cx="4053261" cy="2764436"/>
          </a:xfrm>
          <a:prstGeom prst="rect">
            <a:avLst/>
          </a:prstGeom>
        </p:spPr>
      </p:pic>
      <p:pic>
        <p:nvPicPr>
          <p:cNvPr id="11" name="Picture 10">
            <a:extLst>
              <a:ext uri="{FF2B5EF4-FFF2-40B4-BE49-F238E27FC236}">
                <a16:creationId xmlns:a16="http://schemas.microsoft.com/office/drawing/2014/main" id="{4B585330-F535-E611-E75B-928BD1C208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3772" y="533400"/>
            <a:ext cx="4675682" cy="5791200"/>
          </a:xfrm>
          <a:prstGeom prst="rect">
            <a:avLst/>
          </a:prstGeom>
        </p:spPr>
      </p:pic>
    </p:spTree>
    <p:extLst>
      <p:ext uri="{BB962C8B-B14F-4D97-AF65-F5344CB8AC3E}">
        <p14:creationId xmlns:p14="http://schemas.microsoft.com/office/powerpoint/2010/main" val="1714180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DFFE7-597A-960D-E856-468578C95EE1}"/>
              </a:ext>
            </a:extLst>
          </p:cNvPr>
          <p:cNvSpPr>
            <a:spLocks noGrp="1"/>
          </p:cNvSpPr>
          <p:nvPr>
            <p:ph type="title"/>
          </p:nvPr>
        </p:nvSpPr>
        <p:spPr>
          <a:xfrm>
            <a:off x="321733" y="2933700"/>
            <a:ext cx="6028267" cy="990600"/>
          </a:xfrm>
        </p:spPr>
        <p:txBody>
          <a:bodyPr>
            <a:normAutofit fontScale="90000"/>
          </a:bodyPr>
          <a:lstStyle/>
          <a:p>
            <a:pPr algn="ctr"/>
            <a:r>
              <a:rPr lang="en-US" b="1" dirty="0">
                <a:solidFill>
                  <a:schemeClr val="accent1"/>
                </a:solidFill>
              </a:rPr>
              <a:t>Thank you!</a:t>
            </a:r>
            <a:br>
              <a:rPr lang="en-US" b="1" dirty="0">
                <a:solidFill>
                  <a:schemeClr val="accent1"/>
                </a:solidFill>
              </a:rPr>
            </a:br>
            <a:br>
              <a:rPr lang="en-US" b="1" dirty="0">
                <a:solidFill>
                  <a:schemeClr val="accent1"/>
                </a:solidFill>
              </a:rPr>
            </a:br>
            <a:r>
              <a:rPr lang="en-US" i="1" dirty="0" err="1">
                <a:solidFill>
                  <a:schemeClr val="accent1"/>
                </a:solidFill>
              </a:rPr>
              <a:t>felicia.chow@ucsf.edu</a:t>
            </a:r>
            <a:endParaRPr lang="en-US" i="1" dirty="0">
              <a:solidFill>
                <a:schemeClr val="accent1"/>
              </a:solidFill>
            </a:endParaRPr>
          </a:p>
        </p:txBody>
      </p:sp>
      <p:pic>
        <p:nvPicPr>
          <p:cNvPr id="5" name="Picture 4">
            <a:extLst>
              <a:ext uri="{FF2B5EF4-FFF2-40B4-BE49-F238E27FC236}">
                <a16:creationId xmlns:a16="http://schemas.microsoft.com/office/drawing/2014/main" id="{B51F717F-AD25-07C9-C14D-9935C95771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507067"/>
            <a:ext cx="5538940" cy="4154205"/>
          </a:xfrm>
          <a:prstGeom prst="rect">
            <a:avLst/>
          </a:prstGeom>
        </p:spPr>
      </p:pic>
    </p:spTree>
    <p:extLst>
      <p:ext uri="{BB962C8B-B14F-4D97-AF65-F5344CB8AC3E}">
        <p14:creationId xmlns:p14="http://schemas.microsoft.com/office/powerpoint/2010/main" val="168185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0D66-10FE-1C4B-9812-4D923D9DB265}"/>
              </a:ext>
            </a:extLst>
          </p:cNvPr>
          <p:cNvSpPr>
            <a:spLocks noGrp="1"/>
          </p:cNvSpPr>
          <p:nvPr>
            <p:ph type="title"/>
          </p:nvPr>
        </p:nvSpPr>
        <p:spPr>
          <a:xfrm>
            <a:off x="609600" y="2438400"/>
            <a:ext cx="10972800" cy="990600"/>
          </a:xfrm>
        </p:spPr>
        <p:txBody>
          <a:bodyPr>
            <a:normAutofit fontScale="90000"/>
          </a:bodyPr>
          <a:lstStyle/>
          <a:p>
            <a:r>
              <a:rPr lang="en-US" b="1" dirty="0">
                <a:solidFill>
                  <a:schemeClr val="accent1"/>
                </a:solidFill>
              </a:rPr>
              <a:t>Show up and learn as much as you can from the first jump…</a:t>
            </a:r>
            <a:br>
              <a:rPr lang="en-US" b="1" dirty="0">
                <a:solidFill>
                  <a:schemeClr val="accent1"/>
                </a:solidFill>
              </a:rPr>
            </a:br>
            <a:br>
              <a:rPr lang="en-US" b="1" dirty="0">
                <a:solidFill>
                  <a:schemeClr val="accent1"/>
                </a:solidFill>
              </a:rPr>
            </a:br>
            <a:r>
              <a:rPr lang="en-US" b="1" dirty="0">
                <a:solidFill>
                  <a:schemeClr val="accent1"/>
                </a:solidFill>
              </a:rPr>
              <a:t>	</a:t>
            </a:r>
          </a:p>
        </p:txBody>
      </p:sp>
      <p:sp>
        <p:nvSpPr>
          <p:cNvPr id="4" name="Title 1">
            <a:extLst>
              <a:ext uri="{FF2B5EF4-FFF2-40B4-BE49-F238E27FC236}">
                <a16:creationId xmlns:a16="http://schemas.microsoft.com/office/drawing/2014/main" id="{C3276909-E548-367E-A126-A9FB275EFDA9}"/>
              </a:ext>
            </a:extLst>
          </p:cNvPr>
          <p:cNvSpPr txBox="1">
            <a:spLocks/>
          </p:cNvSpPr>
          <p:nvPr/>
        </p:nvSpPr>
        <p:spPr>
          <a:xfrm>
            <a:off x="609600" y="3429000"/>
            <a:ext cx="109728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b="1" dirty="0">
              <a:solidFill>
                <a:schemeClr val="accent1"/>
              </a:solidFill>
            </a:endParaRPr>
          </a:p>
        </p:txBody>
      </p:sp>
      <p:sp>
        <p:nvSpPr>
          <p:cNvPr id="6" name="TextBox 5">
            <a:extLst>
              <a:ext uri="{FF2B5EF4-FFF2-40B4-BE49-F238E27FC236}">
                <a16:creationId xmlns:a16="http://schemas.microsoft.com/office/drawing/2014/main" id="{DE414F6F-0E2E-B779-5B6F-3E15B0388706}"/>
              </a:ext>
            </a:extLst>
          </p:cNvPr>
          <p:cNvSpPr txBox="1"/>
          <p:nvPr/>
        </p:nvSpPr>
        <p:spPr>
          <a:xfrm>
            <a:off x="929390" y="3403937"/>
            <a:ext cx="9960963" cy="1015663"/>
          </a:xfrm>
          <a:prstGeom prst="rect">
            <a:avLst/>
          </a:prstGeom>
          <a:noFill/>
        </p:spPr>
        <p:txBody>
          <a:bodyPr wrap="square">
            <a:spAutoFit/>
          </a:bodyPr>
          <a:lstStyle/>
          <a:p>
            <a:pPr algn="r"/>
            <a:r>
              <a:rPr lang="en-US" sz="3000" i="1" dirty="0">
                <a:solidFill>
                  <a:schemeClr val="accent1"/>
                </a:solidFill>
              </a:rPr>
              <a:t>the focus of your first global health experience may shape what you do for the rest of your career</a:t>
            </a:r>
            <a:endParaRPr lang="en-US" sz="3000" i="1" dirty="0"/>
          </a:p>
        </p:txBody>
      </p:sp>
    </p:spTree>
    <p:extLst>
      <p:ext uri="{BB962C8B-B14F-4D97-AF65-F5344CB8AC3E}">
        <p14:creationId xmlns:p14="http://schemas.microsoft.com/office/powerpoint/2010/main" val="2866610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114" y="1628066"/>
            <a:ext cx="6308524" cy="1898380"/>
          </a:xfrm>
          <a:solidFill>
            <a:schemeClr val="bg1">
              <a:alpha val="99883"/>
            </a:schemeClr>
          </a:solidFill>
        </p:spPr>
        <p:txBody>
          <a:bodyPr/>
          <a:lstStyle/>
          <a:p>
            <a:pPr algn="ctr"/>
            <a:br>
              <a:rPr lang="en-US" sz="3200" b="1" dirty="0">
                <a:solidFill>
                  <a:srgbClr val="294171"/>
                </a:solidFill>
              </a:rPr>
            </a:br>
            <a:br>
              <a:rPr lang="en-US" sz="3200" b="1" dirty="0">
                <a:solidFill>
                  <a:srgbClr val="294171"/>
                </a:solidFill>
              </a:rPr>
            </a:br>
            <a:br>
              <a:rPr lang="en-US" sz="3200" b="1" dirty="0">
                <a:solidFill>
                  <a:srgbClr val="294171"/>
                </a:solidFill>
              </a:rPr>
            </a:br>
            <a:br>
              <a:rPr lang="en-US" sz="3200" b="1" dirty="0">
                <a:solidFill>
                  <a:srgbClr val="294171"/>
                </a:solidFill>
              </a:rPr>
            </a:br>
            <a:br>
              <a:rPr lang="en-US" sz="3800" b="1" dirty="0">
                <a:solidFill>
                  <a:srgbClr val="294171"/>
                </a:solidFill>
              </a:rPr>
            </a:br>
            <a:r>
              <a:rPr lang="en-US" sz="3800" b="1" dirty="0">
                <a:solidFill>
                  <a:srgbClr val="294171"/>
                </a:solidFill>
                <a:latin typeface="Arial" panose="020B0604020202020204" pitchFamily="34" charset="0"/>
                <a:cs typeface="Arial" panose="020B0604020202020204" pitchFamily="34" charset="0"/>
              </a:rPr>
              <a:t>TB meningitis </a:t>
            </a:r>
            <a:br>
              <a:rPr lang="en-US" sz="3800" b="1" dirty="0">
                <a:solidFill>
                  <a:srgbClr val="294171"/>
                </a:solidFill>
                <a:latin typeface="Arial" panose="020B0604020202020204" pitchFamily="34" charset="0"/>
                <a:cs typeface="Arial" panose="020B0604020202020204" pitchFamily="34" charset="0"/>
              </a:rPr>
            </a:br>
            <a:r>
              <a:rPr lang="en-US" sz="3800" b="1" dirty="0">
                <a:solidFill>
                  <a:srgbClr val="294171"/>
                </a:solidFill>
                <a:latin typeface="Arial" panose="020B0604020202020204" pitchFamily="34" charset="0"/>
                <a:cs typeface="Arial" panose="020B0604020202020204" pitchFamily="34" charset="0"/>
              </a:rPr>
              <a:t>clinical trials</a:t>
            </a:r>
            <a:br>
              <a:rPr lang="en-US" sz="3800" b="1" dirty="0">
                <a:solidFill>
                  <a:srgbClr val="294171"/>
                </a:solidFill>
                <a:latin typeface="Arial" panose="020B0604020202020204" pitchFamily="34" charset="0"/>
                <a:cs typeface="Arial" panose="020B0604020202020204" pitchFamily="34" charset="0"/>
              </a:rPr>
            </a:br>
            <a:endParaRPr lang="en-US" sz="3800" b="1" dirty="0">
              <a:solidFill>
                <a:srgbClr val="29417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503798" y="3168209"/>
            <a:ext cx="5557157" cy="1752600"/>
          </a:xfrm>
          <a:solidFill>
            <a:schemeClr val="bg1"/>
          </a:solidFill>
        </p:spPr>
        <p:txBody>
          <a:bodyPr>
            <a:normAutofit/>
          </a:bodyPr>
          <a:lstStyle/>
          <a:p>
            <a:pPr algn="ctr"/>
            <a:endParaRPr lang="en-US" sz="2200" dirty="0">
              <a:latin typeface=""/>
            </a:endParaRPr>
          </a:p>
        </p:txBody>
      </p:sp>
      <p:pic>
        <p:nvPicPr>
          <p:cNvPr id="1032" name="Picture 8">
            <a:extLst>
              <a:ext uri="{FF2B5EF4-FFF2-40B4-BE49-F238E27FC236}">
                <a16:creationId xmlns:a16="http://schemas.microsoft.com/office/drawing/2014/main" id="{070C3407-C12C-C945-A883-9EF792B9A5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7701" y="5603870"/>
            <a:ext cx="866069" cy="86606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CBF48116-2533-1E4B-9934-DE56A49C5C4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92925" y="5611286"/>
            <a:ext cx="1763112" cy="83637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DFDDF254-DC6B-D942-95A3-CB58F1082EC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1993" y="5819677"/>
            <a:ext cx="2807199" cy="650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Shot 2018-06-04 at 3.43.37 PM.png">
            <a:extLst>
              <a:ext uri="{FF2B5EF4-FFF2-40B4-BE49-F238E27FC236}">
                <a16:creationId xmlns:a16="http://schemas.microsoft.com/office/drawing/2014/main" id="{89AD43BF-3816-7DAB-E699-40943A57593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77663" y="896955"/>
            <a:ext cx="1686490" cy="2168974"/>
          </a:xfrm>
          <a:prstGeom prst="rect">
            <a:avLst/>
          </a:prstGeom>
        </p:spPr>
      </p:pic>
      <p:pic>
        <p:nvPicPr>
          <p:cNvPr id="14" name="Picture 13">
            <a:extLst>
              <a:ext uri="{FF2B5EF4-FFF2-40B4-BE49-F238E27FC236}">
                <a16:creationId xmlns:a16="http://schemas.microsoft.com/office/drawing/2014/main" id="{95E20B67-A511-BA7A-7C33-81E9DF0843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7663" y="2922494"/>
            <a:ext cx="1686490" cy="2474258"/>
          </a:xfrm>
          <a:prstGeom prst="rect">
            <a:avLst/>
          </a:prstGeom>
        </p:spPr>
      </p:pic>
      <p:pic>
        <p:nvPicPr>
          <p:cNvPr id="16" name="Picture 15">
            <a:extLst>
              <a:ext uri="{FF2B5EF4-FFF2-40B4-BE49-F238E27FC236}">
                <a16:creationId xmlns:a16="http://schemas.microsoft.com/office/drawing/2014/main" id="{2E4A66AD-5D0C-D016-4EF7-A6ECAF39D5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64153" y="896954"/>
            <a:ext cx="3503608" cy="4499798"/>
          </a:xfrm>
          <a:prstGeom prst="rect">
            <a:avLst/>
          </a:prstGeom>
        </p:spPr>
      </p:pic>
    </p:spTree>
    <p:extLst>
      <p:ext uri="{BB962C8B-B14F-4D97-AF65-F5344CB8AC3E}">
        <p14:creationId xmlns:p14="http://schemas.microsoft.com/office/powerpoint/2010/main" val="1883261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D47A60-31C6-C52F-7630-835EBB404C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213" y="399790"/>
            <a:ext cx="2793563" cy="3182471"/>
          </a:xfrm>
          <a:prstGeom prst="rect">
            <a:avLst/>
          </a:prstGeom>
        </p:spPr>
      </p:pic>
      <p:pic>
        <p:nvPicPr>
          <p:cNvPr id="13" name="Picture 12">
            <a:extLst>
              <a:ext uri="{FF2B5EF4-FFF2-40B4-BE49-F238E27FC236}">
                <a16:creationId xmlns:a16="http://schemas.microsoft.com/office/drawing/2014/main" id="{902E31C8-058E-854C-24A7-AD10D022E9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4776" y="399790"/>
            <a:ext cx="2869865" cy="3182472"/>
          </a:xfrm>
          <a:prstGeom prst="rect">
            <a:avLst/>
          </a:prstGeom>
        </p:spPr>
      </p:pic>
      <p:pic>
        <p:nvPicPr>
          <p:cNvPr id="2" name="Picture 1">
            <a:extLst>
              <a:ext uri="{FF2B5EF4-FFF2-40B4-BE49-F238E27FC236}">
                <a16:creationId xmlns:a16="http://schemas.microsoft.com/office/drawing/2014/main" id="{EB6D4A40-9E25-7DF8-0C9A-707C6273C9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8339" y="399789"/>
            <a:ext cx="2793563" cy="3182471"/>
          </a:xfrm>
          <a:prstGeom prst="rect">
            <a:avLst/>
          </a:prstGeom>
        </p:spPr>
      </p:pic>
      <p:sp>
        <p:nvSpPr>
          <p:cNvPr id="3" name="TextBox 2">
            <a:extLst>
              <a:ext uri="{FF2B5EF4-FFF2-40B4-BE49-F238E27FC236}">
                <a16:creationId xmlns:a16="http://schemas.microsoft.com/office/drawing/2014/main" id="{F378608A-7A6D-107E-A3F0-77AE949507D9}"/>
              </a:ext>
            </a:extLst>
          </p:cNvPr>
          <p:cNvSpPr txBox="1"/>
          <p:nvPr/>
        </p:nvSpPr>
        <p:spPr>
          <a:xfrm>
            <a:off x="8611902" y="496726"/>
            <a:ext cx="3370729" cy="3139321"/>
          </a:xfrm>
          <a:prstGeom prst="rect">
            <a:avLst/>
          </a:prstGeom>
          <a:noFill/>
        </p:spPr>
        <p:txBody>
          <a:bodyPr wrap="square" rtlCol="0">
            <a:spAutoFit/>
          </a:bodyPr>
          <a:lstStyle/>
          <a:p>
            <a:pPr marL="285750" indent="-285750">
              <a:buFont typeface="Arial" panose="020B0604020202020204" pitchFamily="34" charset="0"/>
              <a:buChar char="•"/>
            </a:pPr>
            <a:r>
              <a:rPr lang="en-US" dirty="0"/>
              <a:t>17-month-old, US-born male presented with fever, emesis, seizures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Xpert</a:t>
            </a:r>
            <a:r>
              <a:rPr lang="en-US" dirty="0"/>
              <a:t>+ on trach aspirate; M. tb culture+, pan-sensitive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Mom was source case with matching genotype; diagnosed with LTBI a few years ago but never treated</a:t>
            </a:r>
          </a:p>
        </p:txBody>
      </p:sp>
      <p:pic>
        <p:nvPicPr>
          <p:cNvPr id="4" name="Picture 3">
            <a:extLst>
              <a:ext uri="{FF2B5EF4-FFF2-40B4-BE49-F238E27FC236}">
                <a16:creationId xmlns:a16="http://schemas.microsoft.com/office/drawing/2014/main" id="{E4BA2D61-7007-AF69-8242-18BB635B77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16926" y="3636047"/>
            <a:ext cx="2193917" cy="2657175"/>
          </a:xfrm>
          <a:prstGeom prst="rect">
            <a:avLst/>
          </a:prstGeom>
        </p:spPr>
      </p:pic>
      <p:pic>
        <p:nvPicPr>
          <p:cNvPr id="6" name="Picture 5">
            <a:extLst>
              <a:ext uri="{FF2B5EF4-FFF2-40B4-BE49-F238E27FC236}">
                <a16:creationId xmlns:a16="http://schemas.microsoft.com/office/drawing/2014/main" id="{1AB0D129-D33B-6634-60DB-9DB9792199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12175" y="3636047"/>
            <a:ext cx="2035894" cy="2657175"/>
          </a:xfrm>
          <a:prstGeom prst="rect">
            <a:avLst/>
          </a:prstGeom>
        </p:spPr>
      </p:pic>
      <p:pic>
        <p:nvPicPr>
          <p:cNvPr id="8" name="Picture 7">
            <a:extLst>
              <a:ext uri="{FF2B5EF4-FFF2-40B4-BE49-F238E27FC236}">
                <a16:creationId xmlns:a16="http://schemas.microsoft.com/office/drawing/2014/main" id="{C495885A-CD93-3C3D-6869-6BF7EDCA2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10843" y="3636047"/>
            <a:ext cx="2035894" cy="2657175"/>
          </a:xfrm>
          <a:prstGeom prst="rect">
            <a:avLst/>
          </a:prstGeom>
        </p:spPr>
      </p:pic>
      <p:pic>
        <p:nvPicPr>
          <p:cNvPr id="10" name="Picture 9">
            <a:extLst>
              <a:ext uri="{FF2B5EF4-FFF2-40B4-BE49-F238E27FC236}">
                <a16:creationId xmlns:a16="http://schemas.microsoft.com/office/drawing/2014/main" id="{C1D63D2C-5D2F-555E-2FF1-51B37B1722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46737" y="3636047"/>
            <a:ext cx="2035894" cy="2657175"/>
          </a:xfrm>
          <a:prstGeom prst="rect">
            <a:avLst/>
          </a:prstGeom>
        </p:spPr>
      </p:pic>
      <p:sp>
        <p:nvSpPr>
          <p:cNvPr id="12" name="TextBox 11">
            <a:extLst>
              <a:ext uri="{FF2B5EF4-FFF2-40B4-BE49-F238E27FC236}">
                <a16:creationId xmlns:a16="http://schemas.microsoft.com/office/drawing/2014/main" id="{B051AB26-534D-42DA-CA93-B5FBDD2F2117}"/>
              </a:ext>
            </a:extLst>
          </p:cNvPr>
          <p:cNvSpPr txBox="1"/>
          <p:nvPr/>
        </p:nvSpPr>
        <p:spPr>
          <a:xfrm>
            <a:off x="78327" y="3702898"/>
            <a:ext cx="3642448" cy="3693319"/>
          </a:xfrm>
          <a:prstGeom prst="rect">
            <a:avLst/>
          </a:prstGeom>
          <a:noFill/>
        </p:spPr>
        <p:txBody>
          <a:bodyPr wrap="square" rtlCol="0">
            <a:spAutoFit/>
          </a:bodyPr>
          <a:lstStyle/>
          <a:p>
            <a:pPr marL="285750" indent="-285750">
              <a:buFont typeface="Arial" panose="020B0604020202020204" pitchFamily="34" charset="0"/>
              <a:buChar char="•"/>
            </a:pPr>
            <a:r>
              <a:rPr lang="en-US" dirty="0"/>
              <a:t>Healthy 22-year-old woman from Mexico presented with fever, SOB, and </a:t>
            </a:r>
            <a:r>
              <a:rPr lang="en-US" dirty="0" err="1"/>
              <a:t>paresthesias</a:t>
            </a:r>
            <a:r>
              <a:rPr lang="en-US" dirty="0"/>
              <a:t> in lower extremities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Initially diagnosed with COVID and MISC-C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AFB culture+ on CSF, determined to be M. </a:t>
            </a:r>
            <a:r>
              <a:rPr lang="en-US" dirty="0" err="1"/>
              <a:t>bovis</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7123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1307580" cy="990600"/>
          </a:xfrm>
        </p:spPr>
        <p:txBody>
          <a:bodyPr>
            <a:normAutofit/>
          </a:bodyPr>
          <a:lstStyle/>
          <a:p>
            <a:r>
              <a:rPr lang="en-US" sz="3400" b="1" dirty="0">
                <a:solidFill>
                  <a:srgbClr val="294171"/>
                </a:solidFill>
                <a:latin typeface="Arial" panose="020B0604020202020204" pitchFamily="34" charset="0"/>
                <a:cs typeface="Arial" panose="020B0604020202020204" pitchFamily="34" charset="0"/>
              </a:rPr>
              <a:t>People living with HIV with TBM have worse outcomes</a:t>
            </a:r>
          </a:p>
        </p:txBody>
      </p:sp>
      <p:sp>
        <p:nvSpPr>
          <p:cNvPr id="3" name="Content Placeholder 2"/>
          <p:cNvSpPr>
            <a:spLocks noGrp="1"/>
          </p:cNvSpPr>
          <p:nvPr>
            <p:ph idx="1"/>
          </p:nvPr>
        </p:nvSpPr>
        <p:spPr>
          <a:xfrm>
            <a:off x="609600" y="1600199"/>
            <a:ext cx="5486400" cy="5041611"/>
          </a:xfrm>
        </p:spPr>
        <p:txBody>
          <a:bodyPr>
            <a:normAutofit fontScale="92500" lnSpcReduction="20000"/>
          </a:bodyPr>
          <a:lstStyle/>
          <a:p>
            <a:r>
              <a:rPr lang="en-US" dirty="0">
                <a:latin typeface="Arial" panose="020B0604020202020204" pitchFamily="34" charset="0"/>
                <a:cs typeface="Arial" panose="020B0604020202020204" pitchFamily="34" charset="0"/>
              </a:rPr>
              <a:t>Mortality 20-35% among individuals without HIV and can exceed 50% for PWH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About half of survivors suffer from serious disability, no clear difference by HIV status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Of 636 individuals with CNS TB over 24-year period from CA TB registry, HIV associated with higher risk of death (25% vs 12%)*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Of 192 individuals with TBM over 7-year period in Texas, ~2-fold higher risk of death associated with HIV infection</a:t>
            </a:r>
          </a:p>
          <a:p>
            <a:endParaRPr lang="en-US" dirty="0">
              <a:latin typeface="Avenir Book" panose="02000503020000020003" pitchFamily="2" charset="0"/>
            </a:endParaRPr>
          </a:p>
          <a:p>
            <a:endParaRPr lang="en-US" dirty="0"/>
          </a:p>
          <a:p>
            <a:endParaRPr lang="en-US" dirty="0"/>
          </a:p>
          <a:p>
            <a:endParaRPr lang="en-US" dirty="0"/>
          </a:p>
        </p:txBody>
      </p:sp>
      <p:sp>
        <p:nvSpPr>
          <p:cNvPr id="5" name="TextBox 4"/>
          <p:cNvSpPr txBox="1"/>
          <p:nvPr/>
        </p:nvSpPr>
        <p:spPr>
          <a:xfrm>
            <a:off x="0" y="6587549"/>
            <a:ext cx="12064766" cy="584775"/>
          </a:xfrm>
          <a:prstGeom prst="rect">
            <a:avLst/>
          </a:prstGeom>
          <a:noFill/>
        </p:spPr>
        <p:txBody>
          <a:bodyPr wrap="square" rtlCol="0">
            <a:spAutoFit/>
          </a:bodyPr>
          <a:lstStyle/>
          <a:p>
            <a:r>
              <a:rPr lang="en-US" sz="1400" dirty="0">
                <a:solidFill>
                  <a:schemeClr val="bg1">
                    <a:lumMod val="50000"/>
                  </a:schemeClr>
                </a:solidFill>
              </a:rPr>
              <a:t>Thwaites et al J Infect Dis 2005; *unpublished data from </a:t>
            </a:r>
            <a:r>
              <a:rPr lang="en-US" sz="1400" dirty="0" err="1">
                <a:solidFill>
                  <a:schemeClr val="bg1">
                    <a:lumMod val="50000"/>
                  </a:schemeClr>
                </a:solidFill>
              </a:rPr>
              <a:t>Pascopella</a:t>
            </a:r>
            <a:r>
              <a:rPr lang="en-US" sz="1400" dirty="0">
                <a:solidFill>
                  <a:schemeClr val="bg1">
                    <a:lumMod val="50000"/>
                  </a:schemeClr>
                </a:solidFill>
              </a:rPr>
              <a:t>, Barry from TB Control Branch, Surveillance and Epidemiology Branch, CDPH </a:t>
            </a:r>
            <a:br>
              <a:rPr lang="en-US" sz="1400" dirty="0"/>
            </a:br>
            <a:r>
              <a:rPr lang="en-US" dirty="0"/>
              <a:t> </a:t>
            </a:r>
          </a:p>
        </p:txBody>
      </p:sp>
      <p:grpSp>
        <p:nvGrpSpPr>
          <p:cNvPr id="7" name="Group 6">
            <a:extLst>
              <a:ext uri="{FF2B5EF4-FFF2-40B4-BE49-F238E27FC236}">
                <a16:creationId xmlns:a16="http://schemas.microsoft.com/office/drawing/2014/main" id="{97114441-87B7-3AFC-A6D8-F76941EE74B8}"/>
              </a:ext>
            </a:extLst>
          </p:cNvPr>
          <p:cNvGrpSpPr/>
          <p:nvPr/>
        </p:nvGrpSpPr>
        <p:grpSpPr>
          <a:xfrm>
            <a:off x="6096000" y="1524000"/>
            <a:ext cx="5486400" cy="5041612"/>
            <a:chOff x="4538134" y="1600201"/>
            <a:chExt cx="5994401" cy="4584343"/>
          </a:xfrm>
        </p:grpSpPr>
        <p:pic>
          <p:nvPicPr>
            <p:cNvPr id="4" name="Picture 3"/>
            <p:cNvPicPr>
              <a:picLocks noChangeAspect="1"/>
            </p:cNvPicPr>
            <p:nvPr/>
          </p:nvPicPr>
          <p:blipFill>
            <a:blip r:embed="rId3"/>
            <a:stretch>
              <a:fillRect/>
            </a:stretch>
          </p:blipFill>
          <p:spPr>
            <a:xfrm>
              <a:off x="4538134" y="1600201"/>
              <a:ext cx="5994401" cy="4584343"/>
            </a:xfrm>
            <a:prstGeom prst="rect">
              <a:avLst/>
            </a:prstGeom>
          </p:spPr>
        </p:pic>
        <p:sp>
          <p:nvSpPr>
            <p:cNvPr id="6" name="TextBox 5"/>
            <p:cNvSpPr txBox="1"/>
            <p:nvPr/>
          </p:nvSpPr>
          <p:spPr>
            <a:xfrm>
              <a:off x="8140739" y="3098016"/>
              <a:ext cx="1804471" cy="705389"/>
            </a:xfrm>
            <a:prstGeom prst="rect">
              <a:avLst/>
            </a:prstGeom>
            <a:noFill/>
          </p:spPr>
          <p:txBody>
            <a:bodyPr wrap="square" rtlCol="0">
              <a:spAutoFit/>
            </a:bodyPr>
            <a:lstStyle/>
            <a:p>
              <a:r>
                <a:rPr lang="en-US" dirty="0"/>
                <a:t>65% vs. 28% mortality</a:t>
              </a:r>
            </a:p>
          </p:txBody>
        </p:sp>
      </p:grpSp>
    </p:spTree>
    <p:extLst>
      <p:ext uri="{BB962C8B-B14F-4D97-AF65-F5344CB8AC3E}">
        <p14:creationId xmlns:p14="http://schemas.microsoft.com/office/powerpoint/2010/main" val="1074824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quality\Unit Log\MRC_URU_UVRI_LSHTM_ logos _Unit_Name_RGB.PNG"/>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27031" y="404308"/>
            <a:ext cx="5672422" cy="1113122"/>
          </a:xfrm>
          <a:prstGeom prst="rect">
            <a:avLst/>
          </a:prstGeom>
          <a:noFill/>
          <a:ln>
            <a:noFill/>
          </a:ln>
        </p:spPr>
      </p:pic>
      <p:sp>
        <p:nvSpPr>
          <p:cNvPr id="7" name="Title 7"/>
          <p:cNvSpPr txBox="1">
            <a:spLocks/>
          </p:cNvSpPr>
          <p:nvPr/>
        </p:nvSpPr>
        <p:spPr>
          <a:xfrm>
            <a:off x="637674" y="1637607"/>
            <a:ext cx="11093115" cy="250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A40037"/>
                </a:solidFill>
                <a:effectLst/>
                <a:uLnTx/>
                <a:uFillTx/>
                <a:latin typeface="Arial" panose="020B0604020202020204" pitchFamily="34" charset="0"/>
                <a:ea typeface="Verdana" panose="020B0604030504040204" pitchFamily="34" charset="0"/>
                <a:cs typeface="Arial" panose="020B0604020202020204" pitchFamily="34" charset="0"/>
              </a:rPr>
              <a:t>Pharmacokinetics and safety/tolerability of linezolid in adults treated for tuberculous meningitis: </a:t>
            </a:r>
            <a:r>
              <a:rPr kumimoji="0" lang="en-GB" sz="3200" b="0" i="0" u="sng"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a preliminary analysis</a:t>
            </a:r>
            <a:r>
              <a:rPr kumimoji="0" lang="en-GB"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 of the </a:t>
            </a:r>
            <a:r>
              <a:rPr kumimoji="0" lang="en-GB"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ALTER </a:t>
            </a:r>
            <a:r>
              <a:rPr kumimoji="0" lang="en-GB"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GB"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A</a:t>
            </a:r>
            <a:r>
              <a:rPr kumimoji="0" lang="en-GB"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djunctive </a:t>
            </a:r>
            <a:r>
              <a:rPr kumimoji="0" lang="en-GB"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L</a:t>
            </a:r>
            <a:r>
              <a:rPr kumimoji="0" lang="en-GB"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inezolid for the </a:t>
            </a:r>
            <a:r>
              <a:rPr kumimoji="0" lang="en-GB"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T</a:t>
            </a:r>
            <a:r>
              <a:rPr kumimoji="0" lang="en-GB"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reatment of </a:t>
            </a:r>
            <a:r>
              <a:rPr kumimoji="0" lang="en-GB" sz="3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Tub</a:t>
            </a:r>
            <a:r>
              <a:rPr kumimoji="0" lang="en-GB" sz="32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ER</a:t>
            </a:r>
            <a:r>
              <a:rPr kumimoji="0" lang="en-GB" sz="3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culous</a:t>
            </a:r>
            <a:r>
              <a:rPr kumimoji="0" lang="en-GB"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rPr>
              <a:t> Meningitis) Trial</a:t>
            </a:r>
            <a:endParaRPr kumimoji="0" lang="en-US"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2D89305-FB60-0EF9-FD22-098A7A5AE8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674" y="443098"/>
            <a:ext cx="1518948" cy="1113122"/>
          </a:xfrm>
          <a:prstGeom prst="rect">
            <a:avLst/>
          </a:prstGeom>
        </p:spPr>
      </p:pic>
      <p:pic>
        <p:nvPicPr>
          <p:cNvPr id="3" name="Picture 8">
            <a:extLst>
              <a:ext uri="{FF2B5EF4-FFF2-40B4-BE49-F238E27FC236}">
                <a16:creationId xmlns:a16="http://schemas.microsoft.com/office/drawing/2014/main" id="{6992DCEE-A391-79CB-9C12-B24635157DE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4833" y="459029"/>
            <a:ext cx="1032128" cy="9252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a:extLst>
              <a:ext uri="{FF2B5EF4-FFF2-40B4-BE49-F238E27FC236}">
                <a16:creationId xmlns:a16="http://schemas.microsoft.com/office/drawing/2014/main" id="{00B66656-83EA-2035-AD36-9D7BD1ED1D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33781" y="424565"/>
            <a:ext cx="1946232" cy="9232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74C0238-BCBC-3AD3-8C71-1BE55261F1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6956" y="3429000"/>
            <a:ext cx="4007370" cy="3005528"/>
          </a:xfrm>
          <a:prstGeom prst="rect">
            <a:avLst/>
          </a:prstGeom>
        </p:spPr>
      </p:pic>
      <p:sp>
        <p:nvSpPr>
          <p:cNvPr id="11" name="Rectangle 10">
            <a:extLst>
              <a:ext uri="{FF2B5EF4-FFF2-40B4-BE49-F238E27FC236}">
                <a16:creationId xmlns:a16="http://schemas.microsoft.com/office/drawing/2014/main" id="{2D9DF78A-6842-F88E-9B07-218F96D58FC7}"/>
              </a:ext>
            </a:extLst>
          </p:cNvPr>
          <p:cNvSpPr/>
          <p:nvPr/>
        </p:nvSpPr>
        <p:spPr>
          <a:xfrm>
            <a:off x="7546956" y="5396459"/>
            <a:ext cx="817555" cy="1038070"/>
          </a:xfrm>
          <a:prstGeom prst="rect">
            <a:avLst/>
          </a:prstGeom>
          <a:solidFill>
            <a:schemeClr val="bg1">
              <a:lumMod val="95000"/>
              <a:alpha val="9438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8"/>
          <p:cNvSpPr txBox="1">
            <a:spLocks/>
          </p:cNvSpPr>
          <p:nvPr/>
        </p:nvSpPr>
        <p:spPr>
          <a:xfrm>
            <a:off x="1515228" y="5396459"/>
            <a:ext cx="6849284" cy="1655762"/>
          </a:xfrm>
          <a:prstGeom prst="rect">
            <a:avLst/>
          </a:prstGeom>
        </p:spPr>
        <p:txBody>
          <a:bodyPr>
            <a:normAutofit/>
          </a:bodyPr>
          <a:lstStyle>
            <a:lvl1pPr marL="228600" indent="-228600" algn="l" defTabSz="914400" rtl="0" eaLnBrk="1" latinLnBrk="0" hangingPunct="1">
              <a:lnSpc>
                <a:spcPct val="90000"/>
              </a:lnSpc>
              <a:spcBef>
                <a:spcPts val="1000"/>
              </a:spcBef>
              <a:buClr>
                <a:srgbClr val="A40037"/>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40037"/>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40037"/>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40037"/>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40037"/>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A40037"/>
              </a:buClr>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Freddie Mukasa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Kibengo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MBChB,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MMed</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FCP, MSc </a:t>
            </a:r>
          </a:p>
          <a:p>
            <a:pPr marL="0" marR="0" lvl="0" indent="0" algn="l" defTabSz="914400" rtl="0" eaLnBrk="1" fontAlgn="auto" latinLnBrk="0" hangingPunct="1">
              <a:lnSpc>
                <a:spcPct val="90000"/>
              </a:lnSpc>
              <a:spcBef>
                <a:spcPts val="1000"/>
              </a:spcBef>
              <a:spcAft>
                <a:spcPts val="0"/>
              </a:spcAft>
              <a:buClr>
                <a:srgbClr val="A40037"/>
              </a:buClr>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behalf of the ALTER Trial team</a:t>
            </a:r>
          </a:p>
          <a:p>
            <a:pPr marL="0" marR="0" lvl="0" indent="0" algn="l" defTabSz="914400" rtl="0" eaLnBrk="1" fontAlgn="auto" latinLnBrk="0" hangingPunct="1">
              <a:lnSpc>
                <a:spcPct val="90000"/>
              </a:lnSpc>
              <a:spcBef>
                <a:spcPts val="1000"/>
              </a:spcBef>
              <a:spcAft>
                <a:spcPts val="0"/>
              </a:spcAft>
              <a:buClr>
                <a:srgbClr val="A40037"/>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20808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13267</TotalTime>
  <Words>1809</Words>
  <Application>Microsoft Macintosh PowerPoint</Application>
  <PresentationFormat>Widescreen</PresentationFormat>
  <Paragraphs>275</Paragraphs>
  <Slides>40</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HelveticaNeueLTW04-55Roman</vt:lpstr>
      <vt:lpstr>Arial</vt:lpstr>
      <vt:lpstr>Avenir Book</vt:lpstr>
      <vt:lpstr>Calibri</vt:lpstr>
      <vt:lpstr>Clarity</vt:lpstr>
      <vt:lpstr>My career as a  “neuro-globalogist”</vt:lpstr>
      <vt:lpstr>PowerPoint Presentation</vt:lpstr>
      <vt:lpstr>PowerPoint Presentation</vt:lpstr>
      <vt:lpstr>PowerPoint Presentation</vt:lpstr>
      <vt:lpstr>Show up and learn as much as you can from the first jump…   </vt:lpstr>
      <vt:lpstr>     TB meningitis  clinical trials </vt:lpstr>
      <vt:lpstr>PowerPoint Presentation</vt:lpstr>
      <vt:lpstr>People living with HIV with TBM have worse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 of anti-retroviral therapy on  cerebrovascular function</vt:lpstr>
      <vt:lpstr>Lower cerebrovascular function among individuals on protease inhibitors</vt:lpstr>
      <vt:lpstr>Higher cerebral vasoreactivity associated with better cognitive function</vt:lpstr>
      <vt:lpstr>Focus, don’t spread yourself too thin, learn how to say no… </vt:lpstr>
      <vt:lpstr>PowerPoint Presentation</vt:lpstr>
      <vt:lpstr>Greater negative impact of cardiovascular risk on cognitive function in women than in men with treated HIV </vt:lpstr>
      <vt:lpstr>Greater negative impact of cerebrovascular health on cognitive function in women than in men with treated HIV </vt:lpstr>
      <vt:lpstr>Mentorship is a team effort…   </vt:lpstr>
      <vt:lpstr>PowerPoint Presentation</vt:lpstr>
      <vt:lpstr>Your impact is only as strong as your partnerships and collaborations…</vt:lpstr>
      <vt:lpstr>PowerPoint Presentation</vt:lpstr>
      <vt:lpstr>Global health is a collaborative effort</vt:lpstr>
      <vt:lpstr>Creativity, skill, luck, but mostly…   </vt:lpstr>
      <vt:lpstr>Persistence, Persistence, Persistence</vt:lpstr>
      <vt:lpstr>Funding opportunities</vt:lpstr>
      <vt:lpstr>Write something once…   </vt:lpstr>
      <vt:lpstr>How to write up your results</vt:lpstr>
      <vt:lpstr>And then face the discussion…</vt:lpstr>
      <vt:lpstr>PowerPoint Presentation</vt:lpstr>
      <vt:lpstr>PowerPoint Presentation</vt:lpstr>
      <vt:lpstr>PowerPoint Presentation</vt:lpstr>
      <vt:lpstr>Thank you!  felicia.chow@ucsf.edu</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encephalitis</dc:title>
  <dc:creator>Felicia Chow</dc:creator>
  <cp:lastModifiedBy>Felicia Chow</cp:lastModifiedBy>
  <cp:revision>1060</cp:revision>
  <cp:lastPrinted>2015-06-13T18:29:23Z</cp:lastPrinted>
  <dcterms:created xsi:type="dcterms:W3CDTF">2015-06-13T16:36:24Z</dcterms:created>
  <dcterms:modified xsi:type="dcterms:W3CDTF">2023-03-21T05:12:53Z</dcterms:modified>
</cp:coreProperties>
</file>