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61" r:id="rId3"/>
    <p:sldId id="262"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4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12"/>
    <p:restoredTop sz="94668"/>
  </p:normalViewPr>
  <p:slideViewPr>
    <p:cSldViewPr snapToGrid="0" snapToObjects="1">
      <p:cViewPr varScale="1">
        <p:scale>
          <a:sx n="109" d="100"/>
          <a:sy n="109" d="100"/>
        </p:scale>
        <p:origin x="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gabriel/Box%20Sync/UC%20Berkeley/ALPS/ES&amp;T%20letters%20paper/ICP%20figu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Sheet1!$L$9:$L$10</c:f>
              <c:strCache>
                <c:ptCount val="2"/>
                <c:pt idx="0">
                  <c:v>untreated</c:v>
                </c:pt>
                <c:pt idx="1">
                  <c:v>treated with ALPS</c:v>
                </c:pt>
              </c:strCache>
            </c:strRef>
          </c:tx>
          <c:spPr>
            <a:solidFill>
              <a:srgbClr val="CC6677"/>
            </a:solidFill>
            <a:ln>
              <a:noFill/>
            </a:ln>
            <a:effectLst/>
          </c:spPr>
          <c:invertIfNegative val="0"/>
          <c:cat>
            <c:strRef>
              <c:f>Sheet1!$L$9:$L$10</c:f>
              <c:strCache>
                <c:ptCount val="2"/>
                <c:pt idx="0">
                  <c:v>untreated</c:v>
                </c:pt>
                <c:pt idx="1">
                  <c:v>treated with ALPS</c:v>
                </c:pt>
              </c:strCache>
            </c:strRef>
          </c:cat>
          <c:val>
            <c:numRef>
              <c:f>Sheet1!$C$3:$C$4</c:f>
              <c:numCache>
                <c:formatCode>General</c:formatCode>
                <c:ptCount val="2"/>
                <c:pt idx="0">
                  <c:v>140.02976000000001</c:v>
                </c:pt>
                <c:pt idx="1">
                  <c:v>5.9729100000000006</c:v>
                </c:pt>
              </c:numCache>
            </c:numRef>
          </c:val>
          <c:extLst>
            <c:ext xmlns:c16="http://schemas.microsoft.com/office/drawing/2014/chart" uri="{C3380CC4-5D6E-409C-BE32-E72D297353CC}">
              <c16:uniqueId val="{00000000-5FD0-9E49-8901-7860446E3BD3}"/>
            </c:ext>
          </c:extLst>
        </c:ser>
        <c:dLbls>
          <c:showLegendKey val="0"/>
          <c:showVal val="0"/>
          <c:showCatName val="0"/>
          <c:showSerName val="0"/>
          <c:showPercent val="0"/>
          <c:showBubbleSize val="0"/>
        </c:dLbls>
        <c:gapWidth val="150"/>
        <c:axId val="140166016"/>
        <c:axId val="1767254991"/>
      </c:barChart>
      <c:lineChart>
        <c:grouping val="standard"/>
        <c:varyColors val="0"/>
        <c:ser>
          <c:idx val="2"/>
          <c:order val="1"/>
          <c:tx>
            <c:v>Action limit</c:v>
          </c:tx>
          <c:spPr>
            <a:ln w="28575" cap="rnd">
              <a:solidFill>
                <a:schemeClr val="tx1">
                  <a:lumMod val="65000"/>
                  <a:lumOff val="35000"/>
                </a:schemeClr>
              </a:solidFill>
              <a:prstDash val="dash"/>
              <a:round/>
            </a:ln>
            <a:effectLst/>
          </c:spPr>
          <c:marker>
            <c:symbol val="none"/>
          </c:marker>
          <c:cat>
            <c:strRef>
              <c:f>Sheet1!$L$9:$L$10</c:f>
              <c:strCache>
                <c:ptCount val="2"/>
                <c:pt idx="0">
                  <c:v>untreated</c:v>
                </c:pt>
                <c:pt idx="1">
                  <c:v>treated with ALPS</c:v>
                </c:pt>
              </c:strCache>
            </c:strRef>
          </c:cat>
          <c:val>
            <c:numRef>
              <c:f>Sheet1!$D$3:$D$4</c:f>
              <c:numCache>
                <c:formatCode>General</c:formatCode>
                <c:ptCount val="2"/>
                <c:pt idx="0">
                  <c:v>15</c:v>
                </c:pt>
                <c:pt idx="1">
                  <c:v>15</c:v>
                </c:pt>
              </c:numCache>
            </c:numRef>
          </c:val>
          <c:smooth val="0"/>
          <c:extLst>
            <c:ext xmlns:c16="http://schemas.microsoft.com/office/drawing/2014/chart" uri="{C3380CC4-5D6E-409C-BE32-E72D297353CC}">
              <c16:uniqueId val="{00000001-5FD0-9E49-8901-7860446E3BD3}"/>
            </c:ext>
          </c:extLst>
        </c:ser>
        <c:dLbls>
          <c:showLegendKey val="0"/>
          <c:showVal val="0"/>
          <c:showCatName val="0"/>
          <c:showSerName val="0"/>
          <c:showPercent val="0"/>
          <c:showBubbleSize val="0"/>
        </c:dLbls>
        <c:marker val="1"/>
        <c:smooth val="0"/>
        <c:axId val="140166016"/>
        <c:axId val="1767254991"/>
      </c:lineChart>
      <c:catAx>
        <c:axId val="1401660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67254991"/>
        <c:crosses val="autoZero"/>
        <c:auto val="1"/>
        <c:lblAlgn val="ctr"/>
        <c:lblOffset val="100"/>
        <c:noMultiLvlLbl val="0"/>
      </c:catAx>
      <c:valAx>
        <c:axId val="1767254991"/>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a:solidFill>
                      <a:schemeClr val="tx1"/>
                    </a:solidFill>
                    <a:latin typeface="Arial" panose="020B0604020202020204" pitchFamily="34" charset="0"/>
                    <a:cs typeface="Arial" panose="020B0604020202020204" pitchFamily="34" charset="0"/>
                  </a:rPr>
                  <a:t>Lead</a:t>
                </a:r>
                <a:r>
                  <a:rPr lang="en-US" sz="2000" baseline="0">
                    <a:solidFill>
                      <a:schemeClr val="tx1"/>
                    </a:solidFill>
                    <a:latin typeface="Arial" panose="020B0604020202020204" pitchFamily="34" charset="0"/>
                    <a:cs typeface="Arial" panose="020B0604020202020204" pitchFamily="34" charset="0"/>
                  </a:rPr>
                  <a:t> concentration (ppb)</a:t>
                </a:r>
                <a:endParaRPr lang="en-US" sz="200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166016"/>
        <c:crosses val="autoZero"/>
        <c:crossBetween val="between"/>
      </c:valAx>
      <c:spPr>
        <a:noFill/>
        <a:ln>
          <a:noFill/>
        </a:ln>
        <a:effectLst/>
      </c:spPr>
    </c:plotArea>
    <c:legend>
      <c:legendPos val="r"/>
      <c:legendEntry>
        <c:idx val="0"/>
        <c:delete val="1"/>
      </c:legendEntry>
      <c:layout>
        <c:manualLayout>
          <c:xMode val="edge"/>
          <c:yMode val="edge"/>
          <c:x val="0.55482002249718787"/>
          <c:y val="0.12737684275253705"/>
          <c:w val="0.4174021997250344"/>
          <c:h val="0.22127272850583599"/>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67A0-75A1-A346-8BAD-C37D5B780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CA2BF8-C95C-784E-93F0-DB2013AA00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1E10A3-102B-8E46-AEAD-F56F6BA6D149}"/>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B9410F7F-4327-794F-A6DC-A1DA014ED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FF3CC-0DC6-9447-91A4-0099AD0E9D74}"/>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254861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DB99-87D8-3740-B3EA-383D340A61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C2FDC6-5872-C748-B744-20A14CC79B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59EC7-1398-BE43-9E71-1CBD9F551719}"/>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FCDB2CC5-C158-7D45-959D-1F91310B9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374-7404-734C-AA46-A19F2FCB8B70}"/>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358298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8F78A9-09BC-9145-AC1F-DDD949662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55491-7B68-844E-8B91-A5372FE97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342A5-566F-1047-8BB3-BE4BA1378182}"/>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67AFC409-60DE-0240-A38D-3F18629BA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158EA-AF19-3543-B284-FC15B1501905}"/>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75718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EEFC-AD9A-2D4C-8FDB-568D5A347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788F0-08C7-5D41-B7E6-87EBA02EE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4906E-C03D-294C-9AFB-D7806485274C}"/>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C3F809A8-B18B-144C-BA96-4C89E68CE5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34663-A8F9-ED49-AED4-1C36EB534CB5}"/>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23726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238A-3234-F64A-BFC0-01185E6F74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18142A-6707-F44E-8DFF-FCCE33D7D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8417E-8F13-3049-AB33-772B83949185}"/>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1233E0EB-D45B-D849-A6D7-63482A583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25A7D-788F-8947-98CD-8DFC5709D37D}"/>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69483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84A2-9CFD-0E44-8A0B-5E63BF905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2D574-F500-D447-8A52-B6B3FE84B0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7A865-9B0F-D549-A103-11CCF4B505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AE3C64-D113-814E-A438-71B9368021DD}"/>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6" name="Footer Placeholder 5">
            <a:extLst>
              <a:ext uri="{FF2B5EF4-FFF2-40B4-BE49-F238E27FC236}">
                <a16:creationId xmlns:a16="http://schemas.microsoft.com/office/drawing/2014/main" id="{5C05BA3C-A233-784D-8FE2-E74D917EC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5D6F0-4B40-A140-BEB2-E017C6CEC684}"/>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163612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5580-CC2D-1041-B834-3D4BA727B2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64432-4D75-FB45-BF07-7718F3B00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762B2-577C-D146-A036-66AC7C99C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481E9-502B-084F-97AE-3E5DFF6D6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237307-4911-A849-94CA-EC3C928A0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C610F-71B0-AB4C-B38C-3B078A0FC5A4}"/>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8" name="Footer Placeholder 7">
            <a:extLst>
              <a:ext uri="{FF2B5EF4-FFF2-40B4-BE49-F238E27FC236}">
                <a16:creationId xmlns:a16="http://schemas.microsoft.com/office/drawing/2014/main" id="{3BA3CE56-ED86-0C48-A247-DD03F0E337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06985-B0B3-9149-A190-C389B38C2055}"/>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160879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FD78-E561-E24A-83F6-C0B75E83FB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8304D-920A-8D43-8172-3084F5CA192A}"/>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4" name="Footer Placeholder 3">
            <a:extLst>
              <a:ext uri="{FF2B5EF4-FFF2-40B4-BE49-F238E27FC236}">
                <a16:creationId xmlns:a16="http://schemas.microsoft.com/office/drawing/2014/main" id="{E28FB669-42AE-284F-A98C-AA81FA3B6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E408C-3A25-1D4F-AF6A-1BA6E934D2FA}"/>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332307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3A7B2-EDED-A34B-A380-AD46B907AD4F}"/>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3" name="Footer Placeholder 2">
            <a:extLst>
              <a:ext uri="{FF2B5EF4-FFF2-40B4-BE49-F238E27FC236}">
                <a16:creationId xmlns:a16="http://schemas.microsoft.com/office/drawing/2014/main" id="{3FEE00D9-6526-6D47-A908-51A338CDDA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E49C31-BAC7-F644-97FE-F8833F838503}"/>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1828360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16CD-8C09-654F-A019-6A7CD4394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D31A05-64D2-9D48-BEB0-B9132D7B9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FBE737-78F8-8B4A-AF32-0B32A7249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49EBC-D860-3148-AD90-9DDB124557C9}"/>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6" name="Footer Placeholder 5">
            <a:extLst>
              <a:ext uri="{FF2B5EF4-FFF2-40B4-BE49-F238E27FC236}">
                <a16:creationId xmlns:a16="http://schemas.microsoft.com/office/drawing/2014/main" id="{7BEBF622-E769-BD47-8483-3A2487721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013A7-0E9D-914E-BB49-BC7406581912}"/>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69731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3D28-B06C-104A-80C3-20393252F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0F362-8AD2-5C4B-AB0E-602D7B233B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620386-A9BF-6E4C-B9B7-431619B07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3AE06-9465-2349-9315-83D99C3C0795}"/>
              </a:ext>
            </a:extLst>
          </p:cNvPr>
          <p:cNvSpPr>
            <a:spLocks noGrp="1"/>
          </p:cNvSpPr>
          <p:nvPr>
            <p:ph type="dt" sz="half" idx="10"/>
          </p:nvPr>
        </p:nvSpPr>
        <p:spPr/>
        <p:txBody>
          <a:bodyPr/>
          <a:lstStyle/>
          <a:p>
            <a:fld id="{FEAE056F-A0F6-E74D-B16A-3EA475257B6A}" type="datetimeFigureOut">
              <a:rPr lang="en-US" smtClean="0"/>
              <a:t>4/27/20</a:t>
            </a:fld>
            <a:endParaRPr lang="en-US"/>
          </a:p>
        </p:txBody>
      </p:sp>
      <p:sp>
        <p:nvSpPr>
          <p:cNvPr id="6" name="Footer Placeholder 5">
            <a:extLst>
              <a:ext uri="{FF2B5EF4-FFF2-40B4-BE49-F238E27FC236}">
                <a16:creationId xmlns:a16="http://schemas.microsoft.com/office/drawing/2014/main" id="{49AFEE6F-D7E6-7740-9BDA-0455F348E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E32C8-584A-0E4B-A47D-EA6977CC7089}"/>
              </a:ext>
            </a:extLst>
          </p:cNvPr>
          <p:cNvSpPr>
            <a:spLocks noGrp="1"/>
          </p:cNvSpPr>
          <p:nvPr>
            <p:ph type="sldNum" sz="quarter" idx="12"/>
          </p:nvPr>
        </p:nvSpPr>
        <p:spPr/>
        <p:txBody>
          <a:bodyPr/>
          <a:lstStyle/>
          <a:p>
            <a:fld id="{4A59C47D-6E1E-A140-897E-413827004DA3}" type="slidenum">
              <a:rPr lang="en-US" smtClean="0"/>
              <a:t>‹#›</a:t>
            </a:fld>
            <a:endParaRPr lang="en-US"/>
          </a:p>
        </p:txBody>
      </p:sp>
    </p:spTree>
    <p:extLst>
      <p:ext uri="{BB962C8B-B14F-4D97-AF65-F5344CB8AC3E}">
        <p14:creationId xmlns:p14="http://schemas.microsoft.com/office/powerpoint/2010/main" val="245643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071C1-3923-7248-82E1-0AD546491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2D3DBE-F0E9-1C40-B1E6-F71F69DC3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BEA8E-3417-2B44-9F4C-C3DA1E022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E056F-A0F6-E74D-B16A-3EA475257B6A}" type="datetimeFigureOut">
              <a:rPr lang="en-US" smtClean="0"/>
              <a:t>4/27/20</a:t>
            </a:fld>
            <a:endParaRPr lang="en-US"/>
          </a:p>
        </p:txBody>
      </p:sp>
      <p:sp>
        <p:nvSpPr>
          <p:cNvPr id="5" name="Footer Placeholder 4">
            <a:extLst>
              <a:ext uri="{FF2B5EF4-FFF2-40B4-BE49-F238E27FC236}">
                <a16:creationId xmlns:a16="http://schemas.microsoft.com/office/drawing/2014/main" id="{54A495FA-E9BD-2949-A2AC-F72B733F7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2D378E-9D80-A740-8D1D-240CAAC13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9C47D-6E1E-A140-897E-413827004DA3}" type="slidenum">
              <a:rPr lang="en-US" smtClean="0"/>
              <a:t>‹#›</a:t>
            </a:fld>
            <a:endParaRPr lang="en-US"/>
          </a:p>
        </p:txBody>
      </p:sp>
    </p:spTree>
    <p:extLst>
      <p:ext uri="{BB962C8B-B14F-4D97-AF65-F5344CB8AC3E}">
        <p14:creationId xmlns:p14="http://schemas.microsoft.com/office/powerpoint/2010/main" val="236480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tiff"/><Relationship Id="rId5" Type="http://schemas.openxmlformats.org/officeDocument/2006/relationships/image" Target="../media/image2.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7.png">
            <a:extLst>
              <a:ext uri="{FF2B5EF4-FFF2-40B4-BE49-F238E27FC236}">
                <a16:creationId xmlns:a16="http://schemas.microsoft.com/office/drawing/2014/main" id="{3A11157A-8095-8B4A-B463-2F6A2C1E9466}"/>
              </a:ext>
            </a:extLst>
          </p:cNvPr>
          <p:cNvPicPr>
            <a:picLocks/>
          </p:cNvPicPr>
          <p:nvPr/>
        </p:nvPicPr>
        <p:blipFill rotWithShape="1">
          <a:blip r:embed="rId4"/>
          <a:srcRect l="7185" r="7826"/>
          <a:stretch/>
        </p:blipFill>
        <p:spPr>
          <a:xfrm>
            <a:off x="0" y="1903101"/>
            <a:ext cx="5569437" cy="3679806"/>
          </a:xfrm>
          <a:prstGeom prst="rect">
            <a:avLst/>
          </a:prstGeom>
          <a:ln/>
        </p:spPr>
      </p:pic>
      <p:sp>
        <p:nvSpPr>
          <p:cNvPr id="2" name="Title 1">
            <a:extLst>
              <a:ext uri="{FF2B5EF4-FFF2-40B4-BE49-F238E27FC236}">
                <a16:creationId xmlns:a16="http://schemas.microsoft.com/office/drawing/2014/main" id="{A6C37884-83A4-4E4B-AA0F-27955D85F69E}"/>
              </a:ext>
            </a:extLst>
          </p:cNvPr>
          <p:cNvSpPr>
            <a:spLocks noGrp="1"/>
          </p:cNvSpPr>
          <p:nvPr>
            <p:ph type="title"/>
          </p:nvPr>
        </p:nvSpPr>
        <p:spPr>
          <a:xfrm>
            <a:off x="1317258" y="8221"/>
            <a:ext cx="10224206" cy="1325563"/>
          </a:xfrm>
        </p:spPr>
        <p:txBody>
          <a:bodyPr>
            <a:normAutofit/>
          </a:bodyPr>
          <a:lstStyle/>
          <a:p>
            <a:r>
              <a:rPr lang="en-US" sz="3200" dirty="0"/>
              <a:t>ALPS – Accelerated Lead Pipe Scale-buildup: an affordable technology to stop lead leaching into drinking water</a:t>
            </a:r>
          </a:p>
        </p:txBody>
      </p:sp>
      <p:sp>
        <p:nvSpPr>
          <p:cNvPr id="3" name="Content Placeholder 2">
            <a:extLst>
              <a:ext uri="{FF2B5EF4-FFF2-40B4-BE49-F238E27FC236}">
                <a16:creationId xmlns:a16="http://schemas.microsoft.com/office/drawing/2014/main" id="{5D140041-AD9F-AC45-A35D-3830CFF7772A}"/>
              </a:ext>
            </a:extLst>
          </p:cNvPr>
          <p:cNvSpPr>
            <a:spLocks noGrp="1"/>
          </p:cNvSpPr>
          <p:nvPr>
            <p:ph idx="1"/>
          </p:nvPr>
        </p:nvSpPr>
        <p:spPr>
          <a:xfrm>
            <a:off x="453542" y="5598869"/>
            <a:ext cx="5715000" cy="1084025"/>
          </a:xfrm>
        </p:spPr>
        <p:txBody>
          <a:bodyPr>
            <a:normAutofit/>
          </a:bodyPr>
          <a:lstStyle/>
          <a:p>
            <a:pPr marL="0" indent="0">
              <a:buNone/>
            </a:pPr>
            <a:r>
              <a:rPr lang="en-US" sz="2000" b="1" dirty="0">
                <a:cs typeface="Arial" pitchFamily="-101" charset="0"/>
              </a:rPr>
              <a:t>17 million people </a:t>
            </a:r>
            <a:r>
              <a:rPr lang="en-US" sz="2000" dirty="0">
                <a:cs typeface="Arial" pitchFamily="-101" charset="0"/>
              </a:rPr>
              <a:t>in the US are at risk of drinking water with toxic levels of lead</a:t>
            </a:r>
            <a:r>
              <a:rPr lang="en-US" sz="2000" baseline="30000" dirty="0">
                <a:cs typeface="Arial" pitchFamily="-101" charset="0"/>
              </a:rPr>
              <a:t>1</a:t>
            </a:r>
            <a:r>
              <a:rPr lang="en-US" sz="2000" dirty="0">
                <a:cs typeface="Arial" pitchFamily="-101" charset="0"/>
              </a:rPr>
              <a:t>. Many millions more world-wide</a:t>
            </a:r>
            <a:r>
              <a:rPr lang="en-US" sz="2000" baseline="30000" dirty="0">
                <a:cs typeface="Arial" pitchFamily="-101" charset="0"/>
              </a:rPr>
              <a:t>1</a:t>
            </a:r>
            <a:endParaRPr lang="en-US" sz="2000" baseline="30000" dirty="0"/>
          </a:p>
        </p:txBody>
      </p:sp>
      <p:sp>
        <p:nvSpPr>
          <p:cNvPr id="4" name="TextBox 3">
            <a:extLst>
              <a:ext uri="{FF2B5EF4-FFF2-40B4-BE49-F238E27FC236}">
                <a16:creationId xmlns:a16="http://schemas.microsoft.com/office/drawing/2014/main" id="{5EC9CA20-E8F4-5E4D-99D4-7E852344D5F8}"/>
              </a:ext>
            </a:extLst>
          </p:cNvPr>
          <p:cNvSpPr txBox="1"/>
          <p:nvPr/>
        </p:nvSpPr>
        <p:spPr>
          <a:xfrm>
            <a:off x="819696" y="1216884"/>
            <a:ext cx="9017000" cy="461665"/>
          </a:xfrm>
          <a:prstGeom prst="rect">
            <a:avLst/>
          </a:prstGeom>
          <a:noFill/>
        </p:spPr>
        <p:txBody>
          <a:bodyPr wrap="square" rtlCol="0">
            <a:spAutoFit/>
          </a:bodyPr>
          <a:lstStyle/>
          <a:p>
            <a:r>
              <a:rPr lang="en-US" sz="2400" b="1" dirty="0"/>
              <a:t>Gabriel Lobo, Ashok </a:t>
            </a:r>
            <a:r>
              <a:rPr lang="en-US" sz="2400" b="1" dirty="0" err="1"/>
              <a:t>Gadgil</a:t>
            </a:r>
            <a:endParaRPr lang="en-US" sz="2400" b="1" dirty="0"/>
          </a:p>
        </p:txBody>
      </p:sp>
      <p:sp>
        <p:nvSpPr>
          <p:cNvPr id="6" name="Rectangle 5">
            <a:extLst>
              <a:ext uri="{FF2B5EF4-FFF2-40B4-BE49-F238E27FC236}">
                <a16:creationId xmlns:a16="http://schemas.microsoft.com/office/drawing/2014/main" id="{3A051272-C345-1C46-AA7F-A15825BFD902}"/>
              </a:ext>
            </a:extLst>
          </p:cNvPr>
          <p:cNvSpPr/>
          <p:nvPr/>
        </p:nvSpPr>
        <p:spPr>
          <a:xfrm>
            <a:off x="6350000" y="5326995"/>
            <a:ext cx="5842000" cy="1200329"/>
          </a:xfrm>
          <a:prstGeom prst="rect">
            <a:avLst/>
          </a:prstGeom>
        </p:spPr>
        <p:txBody>
          <a:bodyPr wrap="square">
            <a:spAutoFit/>
          </a:bodyPr>
          <a:lstStyle/>
          <a:p>
            <a:r>
              <a:rPr lang="en-US" dirty="0">
                <a:cs typeface="Arial" pitchFamily="-101" charset="0"/>
              </a:rPr>
              <a:t>Lead leaching is controlled by an insoluble scale that build up naturally within lead pipes. However, changes in water quality may increase the solubility of this scale, causing public health disasters such as the one in Flint, MI.</a:t>
            </a:r>
            <a:r>
              <a:rPr lang="en-US" baseline="30000" dirty="0">
                <a:cs typeface="Arial" pitchFamily="-101" charset="0"/>
              </a:rPr>
              <a:t>2</a:t>
            </a:r>
            <a:endParaRPr lang="en-US" baseline="30000" dirty="0"/>
          </a:p>
        </p:txBody>
      </p:sp>
      <p:sp>
        <p:nvSpPr>
          <p:cNvPr id="7" name="TextBox 6">
            <a:extLst>
              <a:ext uri="{FF2B5EF4-FFF2-40B4-BE49-F238E27FC236}">
                <a16:creationId xmlns:a16="http://schemas.microsoft.com/office/drawing/2014/main" id="{B87DA7EF-3D07-6C48-8F96-BB8CC4972DD7}"/>
              </a:ext>
            </a:extLst>
          </p:cNvPr>
          <p:cNvSpPr txBox="1"/>
          <p:nvPr/>
        </p:nvSpPr>
        <p:spPr>
          <a:xfrm>
            <a:off x="5302462" y="3257547"/>
            <a:ext cx="2210718" cy="1754326"/>
          </a:xfrm>
          <a:prstGeom prst="rect">
            <a:avLst/>
          </a:prstGeom>
          <a:noFill/>
        </p:spPr>
        <p:txBody>
          <a:bodyPr wrap="square" rtlCol="0">
            <a:spAutoFit/>
          </a:bodyPr>
          <a:lstStyle/>
          <a:p>
            <a:r>
              <a:rPr lang="en-US" dirty="0"/>
              <a:t>&lt; 10</a:t>
            </a:r>
            <a:r>
              <a:rPr lang="en-US" baseline="30000" dirty="0"/>
              <a:t>2</a:t>
            </a:r>
          </a:p>
          <a:p>
            <a:r>
              <a:rPr lang="en-US" dirty="0"/>
              <a:t>10</a:t>
            </a:r>
            <a:r>
              <a:rPr lang="en-US" baseline="30000" dirty="0"/>
              <a:t>2</a:t>
            </a:r>
            <a:r>
              <a:rPr lang="en-US" dirty="0"/>
              <a:t> - 10</a:t>
            </a:r>
            <a:r>
              <a:rPr lang="en-US" baseline="30000" dirty="0"/>
              <a:t>3</a:t>
            </a:r>
          </a:p>
          <a:p>
            <a:r>
              <a:rPr lang="en-US" dirty="0"/>
              <a:t>10</a:t>
            </a:r>
            <a:r>
              <a:rPr lang="en-US" baseline="30000" dirty="0"/>
              <a:t>3</a:t>
            </a:r>
            <a:r>
              <a:rPr lang="en-US" dirty="0"/>
              <a:t> - 10</a:t>
            </a:r>
            <a:r>
              <a:rPr lang="en-US" baseline="30000" dirty="0"/>
              <a:t>4</a:t>
            </a:r>
          </a:p>
          <a:p>
            <a:r>
              <a:rPr lang="en-US" dirty="0"/>
              <a:t>10</a:t>
            </a:r>
            <a:r>
              <a:rPr lang="en-US" baseline="30000" dirty="0"/>
              <a:t>4</a:t>
            </a:r>
            <a:r>
              <a:rPr lang="en-US" dirty="0"/>
              <a:t> - 10</a:t>
            </a:r>
            <a:r>
              <a:rPr lang="en-US" baseline="30000" dirty="0"/>
              <a:t>5</a:t>
            </a:r>
          </a:p>
          <a:p>
            <a:r>
              <a:rPr lang="en-US" dirty="0"/>
              <a:t>10</a:t>
            </a:r>
            <a:r>
              <a:rPr lang="en-US" baseline="30000" dirty="0"/>
              <a:t>5</a:t>
            </a:r>
            <a:r>
              <a:rPr lang="en-US" dirty="0"/>
              <a:t> – 10</a:t>
            </a:r>
            <a:r>
              <a:rPr lang="en-US" baseline="30000" dirty="0"/>
              <a:t>6</a:t>
            </a:r>
          </a:p>
          <a:p>
            <a:r>
              <a:rPr lang="en-US" dirty="0"/>
              <a:t>&gt; 10</a:t>
            </a:r>
            <a:r>
              <a:rPr lang="en-US" baseline="30000" dirty="0"/>
              <a:t>6</a:t>
            </a:r>
          </a:p>
        </p:txBody>
      </p:sp>
      <p:sp>
        <p:nvSpPr>
          <p:cNvPr id="8" name="Rectangle 7">
            <a:extLst>
              <a:ext uri="{FF2B5EF4-FFF2-40B4-BE49-F238E27FC236}">
                <a16:creationId xmlns:a16="http://schemas.microsoft.com/office/drawing/2014/main" id="{AF39913C-FC92-8F46-9197-45A19935A4A9}"/>
              </a:ext>
            </a:extLst>
          </p:cNvPr>
          <p:cNvSpPr/>
          <p:nvPr/>
        </p:nvSpPr>
        <p:spPr>
          <a:xfrm>
            <a:off x="4848236" y="3357985"/>
            <a:ext cx="420750" cy="189734"/>
          </a:xfrm>
          <a:prstGeom prst="rect">
            <a:avLst/>
          </a:prstGeom>
          <a:solidFill>
            <a:srgbClr val="FA9D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74F9F9-58FC-454F-9143-9A0DE7BB0B57}"/>
              </a:ext>
            </a:extLst>
          </p:cNvPr>
          <p:cNvSpPr/>
          <p:nvPr/>
        </p:nvSpPr>
        <p:spPr>
          <a:xfrm>
            <a:off x="4848236" y="3620553"/>
            <a:ext cx="420750" cy="189734"/>
          </a:xfrm>
          <a:prstGeom prst="rect">
            <a:avLst/>
          </a:prstGeom>
          <a:solidFill>
            <a:srgbClr val="D781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76A28C-99DD-7C4A-A3E6-BFCD87328D98}"/>
              </a:ext>
            </a:extLst>
          </p:cNvPr>
          <p:cNvSpPr/>
          <p:nvPr/>
        </p:nvSpPr>
        <p:spPr>
          <a:xfrm>
            <a:off x="4848236" y="3894138"/>
            <a:ext cx="420750" cy="189734"/>
          </a:xfrm>
          <a:prstGeom prst="rect">
            <a:avLst/>
          </a:prstGeom>
          <a:solidFill>
            <a:srgbClr val="B363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7CC191-4843-164D-8A98-E9C6D987B8B5}"/>
              </a:ext>
            </a:extLst>
          </p:cNvPr>
          <p:cNvSpPr/>
          <p:nvPr/>
        </p:nvSpPr>
        <p:spPr>
          <a:xfrm>
            <a:off x="4848236" y="4178740"/>
            <a:ext cx="420750" cy="189734"/>
          </a:xfrm>
          <a:prstGeom prst="rect">
            <a:avLst/>
          </a:prstGeom>
          <a:solidFill>
            <a:srgbClr val="A63A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A70BEB-58F0-F141-8644-AA3FF97A2418}"/>
              </a:ext>
            </a:extLst>
          </p:cNvPr>
          <p:cNvSpPr/>
          <p:nvPr/>
        </p:nvSpPr>
        <p:spPr>
          <a:xfrm>
            <a:off x="4848664" y="4441308"/>
            <a:ext cx="420750" cy="189734"/>
          </a:xfrm>
          <a:prstGeom prst="rect">
            <a:avLst/>
          </a:prstGeom>
          <a:solidFill>
            <a:srgbClr val="791E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4D9D79-020C-764B-AF0C-F85C8017CDE0}"/>
              </a:ext>
            </a:extLst>
          </p:cNvPr>
          <p:cNvSpPr/>
          <p:nvPr/>
        </p:nvSpPr>
        <p:spPr>
          <a:xfrm>
            <a:off x="4848236" y="4706956"/>
            <a:ext cx="420750" cy="189734"/>
          </a:xfrm>
          <a:prstGeom prst="rect">
            <a:avLst/>
          </a:prstGeom>
          <a:solidFill>
            <a:srgbClr val="580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81F2BBF-A122-1244-B884-B9CAA798B710}"/>
              </a:ext>
            </a:extLst>
          </p:cNvPr>
          <p:cNvSpPr txBox="1"/>
          <p:nvPr/>
        </p:nvSpPr>
        <p:spPr>
          <a:xfrm>
            <a:off x="4684686" y="2942425"/>
            <a:ext cx="1505605" cy="369332"/>
          </a:xfrm>
          <a:prstGeom prst="rect">
            <a:avLst/>
          </a:prstGeom>
          <a:noFill/>
        </p:spPr>
        <p:txBody>
          <a:bodyPr wrap="none" rtlCol="0">
            <a:spAutoFit/>
          </a:bodyPr>
          <a:lstStyle/>
          <a:p>
            <a:r>
              <a:rPr lang="en-US" dirty="0"/>
              <a:t>People served</a:t>
            </a:r>
          </a:p>
        </p:txBody>
      </p:sp>
      <p:sp>
        <p:nvSpPr>
          <p:cNvPr id="5" name="Rectangle 4">
            <a:extLst>
              <a:ext uri="{FF2B5EF4-FFF2-40B4-BE49-F238E27FC236}">
                <a16:creationId xmlns:a16="http://schemas.microsoft.com/office/drawing/2014/main" id="{6C11F44D-4CEC-6A4A-83C4-44A1FC547E54}"/>
              </a:ext>
            </a:extLst>
          </p:cNvPr>
          <p:cNvSpPr/>
          <p:nvPr/>
        </p:nvSpPr>
        <p:spPr>
          <a:xfrm>
            <a:off x="4471991" y="4706956"/>
            <a:ext cx="1457325" cy="875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4" descr="A picture containing text&#10;&#10;Description generated with very high confidence">
            <a:extLst>
              <a:ext uri="{FF2B5EF4-FFF2-40B4-BE49-F238E27FC236}">
                <a16:creationId xmlns:a16="http://schemas.microsoft.com/office/drawing/2014/main" id="{0F3A0217-0D85-C04A-91BA-900E40E0926A}"/>
              </a:ext>
            </a:extLst>
          </p:cNvPr>
          <p:cNvPicPr>
            <a:picLocks noChangeAspect="1"/>
          </p:cNvPicPr>
          <p:nvPr/>
        </p:nvPicPr>
        <p:blipFill rotWithShape="1">
          <a:blip r:embed="rId5">
            <a:extLst>
              <a:ext uri="{28A0092B-C50C-407E-A947-70E740481C1C}">
                <a14:useLocalDpi xmlns:a14="http://schemas.microsoft.com/office/drawing/2010/main" val="0"/>
              </a:ext>
            </a:extLst>
          </a:blip>
          <a:srcRect l="61728" r="10544" b="50559"/>
          <a:stretch/>
        </p:blipFill>
        <p:spPr>
          <a:xfrm rot="16200000">
            <a:off x="6634921" y="2535799"/>
            <a:ext cx="2241198" cy="2652317"/>
          </a:xfrm>
          <a:prstGeom prst="rect">
            <a:avLst/>
          </a:prstGeom>
          <a:effectLst>
            <a:outerShdw blurRad="50800" dist="38100" dir="2700000" algn="tl" rotWithShape="0">
              <a:prstClr val="black">
                <a:alpha val="40000"/>
              </a:prstClr>
            </a:outerShdw>
          </a:effectLst>
        </p:spPr>
      </p:pic>
      <p:pic>
        <p:nvPicPr>
          <p:cNvPr id="17" name="Content Placeholder 4" descr="A picture containing text&#10;&#10;Description generated with very high confidence">
            <a:extLst>
              <a:ext uri="{FF2B5EF4-FFF2-40B4-BE49-F238E27FC236}">
                <a16:creationId xmlns:a16="http://schemas.microsoft.com/office/drawing/2014/main" id="{5EC2256A-DB7F-C448-BE9F-576630B1D85F}"/>
              </a:ext>
            </a:extLst>
          </p:cNvPr>
          <p:cNvPicPr>
            <a:picLocks noChangeAspect="1"/>
          </p:cNvPicPr>
          <p:nvPr/>
        </p:nvPicPr>
        <p:blipFill rotWithShape="1">
          <a:blip r:embed="rId5">
            <a:extLst>
              <a:ext uri="{28A0092B-C50C-407E-A947-70E740481C1C}">
                <a14:useLocalDpi xmlns:a14="http://schemas.microsoft.com/office/drawing/2010/main" val="0"/>
              </a:ext>
            </a:extLst>
          </a:blip>
          <a:srcRect l="61728" t="49598" r="10544"/>
          <a:stretch/>
        </p:blipFill>
        <p:spPr>
          <a:xfrm rot="16200000">
            <a:off x="9455612" y="2520537"/>
            <a:ext cx="2231673" cy="2692366"/>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3CD5F59B-65BA-A24C-A029-8669E64AF257}"/>
              </a:ext>
            </a:extLst>
          </p:cNvPr>
          <p:cNvSpPr/>
          <p:nvPr/>
        </p:nvSpPr>
        <p:spPr>
          <a:xfrm>
            <a:off x="6453495" y="2005810"/>
            <a:ext cx="2652317" cy="646331"/>
          </a:xfrm>
          <a:prstGeom prst="rect">
            <a:avLst/>
          </a:prstGeom>
        </p:spPr>
        <p:txBody>
          <a:bodyPr wrap="square">
            <a:spAutoFit/>
          </a:bodyPr>
          <a:lstStyle/>
          <a:p>
            <a:r>
              <a:rPr lang="en-US" dirty="0">
                <a:cs typeface="Arial" pitchFamily="-101" charset="0"/>
              </a:rPr>
              <a:t>Lead pipe with insoluble lead dioxide scale</a:t>
            </a:r>
            <a:endParaRPr lang="en-US" dirty="0"/>
          </a:p>
        </p:txBody>
      </p:sp>
      <p:sp>
        <p:nvSpPr>
          <p:cNvPr id="19" name="Rectangle 18">
            <a:extLst>
              <a:ext uri="{FF2B5EF4-FFF2-40B4-BE49-F238E27FC236}">
                <a16:creationId xmlns:a16="http://schemas.microsoft.com/office/drawing/2014/main" id="{BBDFF6A9-5C36-A149-BED3-0053C2C0AE14}"/>
              </a:ext>
            </a:extLst>
          </p:cNvPr>
          <p:cNvSpPr/>
          <p:nvPr/>
        </p:nvSpPr>
        <p:spPr>
          <a:xfrm>
            <a:off x="9239854" y="1984566"/>
            <a:ext cx="2869328" cy="646331"/>
          </a:xfrm>
          <a:prstGeom prst="rect">
            <a:avLst/>
          </a:prstGeom>
        </p:spPr>
        <p:txBody>
          <a:bodyPr wrap="square">
            <a:spAutoFit/>
          </a:bodyPr>
          <a:lstStyle/>
          <a:p>
            <a:r>
              <a:rPr lang="en-US" dirty="0">
                <a:cs typeface="Arial" pitchFamily="-101" charset="0"/>
              </a:rPr>
              <a:t>Lead pipe with more soluble lead carbonate scale</a:t>
            </a:r>
            <a:endParaRPr lang="en-US" dirty="0"/>
          </a:p>
        </p:txBody>
      </p:sp>
      <p:pic>
        <p:nvPicPr>
          <p:cNvPr id="20" name="Picture 19">
            <a:extLst>
              <a:ext uri="{FF2B5EF4-FFF2-40B4-BE49-F238E27FC236}">
                <a16:creationId xmlns:a16="http://schemas.microsoft.com/office/drawing/2014/main" id="{25773351-5105-3044-A034-59F47B17061D}"/>
              </a:ext>
            </a:extLst>
          </p:cNvPr>
          <p:cNvPicPr>
            <a:picLocks noChangeAspect="1"/>
          </p:cNvPicPr>
          <p:nvPr/>
        </p:nvPicPr>
        <p:blipFill>
          <a:blip r:embed="rId6"/>
          <a:stretch>
            <a:fillRect/>
          </a:stretch>
        </p:blipFill>
        <p:spPr>
          <a:xfrm>
            <a:off x="0" y="136712"/>
            <a:ext cx="1200329" cy="1200329"/>
          </a:xfrm>
          <a:prstGeom prst="rect">
            <a:avLst/>
          </a:prstGeom>
        </p:spPr>
      </p:pic>
      <p:pic>
        <p:nvPicPr>
          <p:cNvPr id="24" name="Slide 1.m4a" descr="Slide 1.m4a">
            <a:hlinkClick r:id="" action="ppaction://media"/>
            <a:extLst>
              <a:ext uri="{FF2B5EF4-FFF2-40B4-BE49-F238E27FC236}">
                <a16:creationId xmlns:a16="http://schemas.microsoft.com/office/drawing/2014/main" id="{F4DBFF52-D5A9-4D4D-970E-52D527829B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8221"/>
            <a:ext cx="812800" cy="812800"/>
          </a:xfrm>
          <a:prstGeom prst="rect">
            <a:avLst/>
          </a:prstGeom>
          <a:ln w="38100">
            <a:solidFill>
              <a:schemeClr val="accent5">
                <a:lumMod val="60000"/>
                <a:lumOff val="40000"/>
              </a:schemeClr>
            </a:solidFill>
          </a:ln>
        </p:spPr>
      </p:pic>
      <p:sp>
        <p:nvSpPr>
          <p:cNvPr id="22" name="TextBox 21">
            <a:extLst>
              <a:ext uri="{FF2B5EF4-FFF2-40B4-BE49-F238E27FC236}">
                <a16:creationId xmlns:a16="http://schemas.microsoft.com/office/drawing/2014/main" id="{72E48E68-645B-F940-AE0C-1F6920C3170A}"/>
              </a:ext>
            </a:extLst>
          </p:cNvPr>
          <p:cNvSpPr txBox="1"/>
          <p:nvPr/>
        </p:nvSpPr>
        <p:spPr>
          <a:xfrm>
            <a:off x="11783961" y="6371305"/>
            <a:ext cx="30168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35666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5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016F29-5460-2E4F-B646-F4B6EF5C0B6C}"/>
              </a:ext>
            </a:extLst>
          </p:cNvPr>
          <p:cNvSpPr/>
          <p:nvPr/>
        </p:nvSpPr>
        <p:spPr>
          <a:xfrm>
            <a:off x="4264602" y="1214151"/>
            <a:ext cx="3515793" cy="2552462"/>
          </a:xfrm>
          <a:prstGeom prst="rect">
            <a:avLst/>
          </a:prstGeom>
          <a:solidFill>
            <a:schemeClr val="bg1"/>
          </a:solidFill>
          <a:ln>
            <a:solidFill>
              <a:schemeClr val="bg1"/>
            </a:solidFill>
          </a:ln>
          <a:effectLst>
            <a:outerShdw blurRad="2540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C0D8FE-8DCA-5C4F-8535-41E3AB3498C5}"/>
              </a:ext>
            </a:extLst>
          </p:cNvPr>
          <p:cNvSpPr>
            <a:spLocks noGrp="1"/>
          </p:cNvSpPr>
          <p:nvPr>
            <p:ph type="title"/>
          </p:nvPr>
        </p:nvSpPr>
        <p:spPr>
          <a:xfrm>
            <a:off x="241730" y="-188667"/>
            <a:ext cx="10515600" cy="1325563"/>
          </a:xfrm>
        </p:spPr>
        <p:txBody>
          <a:bodyPr>
            <a:normAutofit/>
          </a:bodyPr>
          <a:lstStyle/>
          <a:p>
            <a:r>
              <a:rPr lang="en-US" sz="3200" dirty="0"/>
              <a:t>Existing Solutions are either too expensive or too slow</a:t>
            </a:r>
          </a:p>
        </p:txBody>
      </p:sp>
      <p:sp>
        <p:nvSpPr>
          <p:cNvPr id="5" name="Content Placeholder 2">
            <a:extLst>
              <a:ext uri="{FF2B5EF4-FFF2-40B4-BE49-F238E27FC236}">
                <a16:creationId xmlns:a16="http://schemas.microsoft.com/office/drawing/2014/main" id="{02F6A24F-839B-C845-840E-92E3E2B19F16}"/>
              </a:ext>
            </a:extLst>
          </p:cNvPr>
          <p:cNvSpPr>
            <a:spLocks noGrp="1"/>
          </p:cNvSpPr>
          <p:nvPr>
            <p:ph sz="half" idx="1"/>
          </p:nvPr>
        </p:nvSpPr>
        <p:spPr>
          <a:xfrm>
            <a:off x="4079136" y="4017632"/>
            <a:ext cx="4021039" cy="1466160"/>
          </a:xfrm>
        </p:spPr>
        <p:txBody>
          <a:bodyPr>
            <a:normAutofit/>
          </a:bodyPr>
          <a:lstStyle/>
          <a:p>
            <a:pPr>
              <a:spcBef>
                <a:spcPts val="600"/>
              </a:spcBef>
            </a:pPr>
            <a:r>
              <a:rPr lang="en-US" sz="1600" dirty="0">
                <a:solidFill>
                  <a:schemeClr val="tx1"/>
                </a:solidFill>
                <a:cs typeface="Arial" panose="020B0604020202020204" pitchFamily="34" charset="0"/>
              </a:rPr>
              <a:t>Good for maintaining existing scale within lead pipes</a:t>
            </a:r>
          </a:p>
          <a:p>
            <a:pPr>
              <a:spcBef>
                <a:spcPts val="600"/>
              </a:spcBef>
            </a:pPr>
            <a:r>
              <a:rPr lang="en-US" sz="1600" dirty="0">
                <a:solidFill>
                  <a:schemeClr val="tx1"/>
                </a:solidFill>
                <a:cs typeface="Arial" panose="020B0604020202020204" pitchFamily="34" charset="0"/>
              </a:rPr>
              <a:t>Slow to solve the problem once leaching starts (years)</a:t>
            </a:r>
          </a:p>
          <a:p>
            <a:pPr>
              <a:spcBef>
                <a:spcPts val="600"/>
              </a:spcBef>
            </a:pPr>
            <a:r>
              <a:rPr lang="en-US" sz="1600" dirty="0">
                <a:cs typeface="Arial" panose="020B0604020202020204" pitchFamily="34" charset="0"/>
              </a:rPr>
              <a:t>Cheap (~$0.000016 /L)</a:t>
            </a:r>
            <a:endParaRPr lang="en-US" sz="1600" dirty="0">
              <a:solidFill>
                <a:schemeClr val="tx1"/>
              </a:solidFill>
              <a:cs typeface="Arial" panose="020B0604020202020204" pitchFamily="34" charset="0"/>
            </a:endParaRPr>
          </a:p>
          <a:p>
            <a:pPr marL="0" indent="0">
              <a:buNone/>
            </a:pPr>
            <a:endParaRPr lang="en-US" sz="1600" dirty="0"/>
          </a:p>
        </p:txBody>
      </p:sp>
      <p:sp>
        <p:nvSpPr>
          <p:cNvPr id="6" name="Content Placeholder 2">
            <a:extLst>
              <a:ext uri="{FF2B5EF4-FFF2-40B4-BE49-F238E27FC236}">
                <a16:creationId xmlns:a16="http://schemas.microsoft.com/office/drawing/2014/main" id="{6D29D15C-74EB-0C4F-805D-38E1577B7BD8}"/>
              </a:ext>
            </a:extLst>
          </p:cNvPr>
          <p:cNvSpPr txBox="1">
            <a:spLocks/>
          </p:cNvSpPr>
          <p:nvPr/>
        </p:nvSpPr>
        <p:spPr>
          <a:xfrm>
            <a:off x="421965" y="4012343"/>
            <a:ext cx="354933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cs typeface="Arial" panose="020B0604020202020204" pitchFamily="34" charset="0"/>
              </a:rPr>
              <a:t>Permanent solution</a:t>
            </a:r>
          </a:p>
          <a:p>
            <a:pPr>
              <a:spcBef>
                <a:spcPts val="600"/>
              </a:spcBef>
            </a:pPr>
            <a:r>
              <a:rPr lang="en-US" sz="1600" dirty="0">
                <a:cs typeface="Arial" panose="020B0604020202020204" pitchFamily="34" charset="0"/>
              </a:rPr>
              <a:t>Invasive</a:t>
            </a:r>
            <a:endParaRPr lang="en-US" sz="1600" strike="sngStrike" dirty="0">
              <a:solidFill>
                <a:srgbClr val="FF0000"/>
              </a:solidFill>
              <a:cs typeface="Arial" panose="020B0604020202020204" pitchFamily="34" charset="0"/>
            </a:endParaRPr>
          </a:p>
          <a:p>
            <a:pPr>
              <a:spcBef>
                <a:spcPts val="600"/>
              </a:spcBef>
            </a:pPr>
            <a:r>
              <a:rPr lang="en-US" sz="1600" dirty="0">
                <a:cs typeface="Arial" panose="020B0604020202020204" pitchFamily="34" charset="0"/>
              </a:rPr>
              <a:t>Expensive ($45 - 90 /ft)</a:t>
            </a:r>
          </a:p>
          <a:p>
            <a:pPr marL="0" indent="0">
              <a:buNone/>
            </a:pPr>
            <a:endParaRPr lang="en-US" sz="1600" dirty="0">
              <a:cs typeface="Arial" panose="020B0604020202020204" pitchFamily="34" charset="0"/>
            </a:endParaRPr>
          </a:p>
          <a:p>
            <a:endParaRPr lang="en-US" sz="1600" dirty="0"/>
          </a:p>
        </p:txBody>
      </p:sp>
      <p:pic>
        <p:nvPicPr>
          <p:cNvPr id="7" name="Picture 2" descr="Image result for orthophosphate">
            <a:extLst>
              <a:ext uri="{FF2B5EF4-FFF2-40B4-BE49-F238E27FC236}">
                <a16:creationId xmlns:a16="http://schemas.microsoft.com/office/drawing/2014/main" id="{B6A372B5-A500-D945-9C13-E49ED5E7B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730" b="14648"/>
          <a:stretch/>
        </p:blipFill>
        <p:spPr bwMode="auto">
          <a:xfrm>
            <a:off x="4727355" y="1120307"/>
            <a:ext cx="2928995" cy="25458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9">
            <a:extLst>
              <a:ext uri="{FF2B5EF4-FFF2-40B4-BE49-F238E27FC236}">
                <a16:creationId xmlns:a16="http://schemas.microsoft.com/office/drawing/2014/main" id="{01EA5FF2-DE87-164A-9331-62971AF2FACA}"/>
              </a:ext>
            </a:extLst>
          </p:cNvPr>
          <p:cNvSpPr/>
          <p:nvPr/>
        </p:nvSpPr>
        <p:spPr>
          <a:xfrm>
            <a:off x="4271075" y="904488"/>
            <a:ext cx="3509320" cy="276999"/>
          </a:xfrm>
          <a:prstGeom prst="roundRect">
            <a:avLst/>
          </a:prstGeom>
          <a:solidFill>
            <a:srgbClr val="F148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Chemical conditioning of water</a:t>
            </a:r>
            <a:r>
              <a:rPr lang="en-US" baseline="30000" dirty="0"/>
              <a:t>4</a:t>
            </a:r>
          </a:p>
        </p:txBody>
      </p:sp>
      <p:sp>
        <p:nvSpPr>
          <p:cNvPr id="10" name="Rectangle: Rounded Corners 10">
            <a:extLst>
              <a:ext uri="{FF2B5EF4-FFF2-40B4-BE49-F238E27FC236}">
                <a16:creationId xmlns:a16="http://schemas.microsoft.com/office/drawing/2014/main" id="{CFFB851C-E352-2445-B4FF-E9B28BDCE8D0}"/>
              </a:ext>
            </a:extLst>
          </p:cNvPr>
          <p:cNvSpPr/>
          <p:nvPr/>
        </p:nvSpPr>
        <p:spPr>
          <a:xfrm>
            <a:off x="441975" y="904488"/>
            <a:ext cx="3509320" cy="276999"/>
          </a:xfrm>
          <a:prstGeom prst="roundRect">
            <a:avLst/>
          </a:prstGeom>
          <a:solidFill>
            <a:srgbClr val="F148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Pipe replacement</a:t>
            </a:r>
            <a:r>
              <a:rPr lang="en-US" baseline="30000" dirty="0"/>
              <a:t>3</a:t>
            </a:r>
          </a:p>
        </p:txBody>
      </p:sp>
      <p:sp>
        <p:nvSpPr>
          <p:cNvPr id="11" name="Rectangle: Rounded Corners 10">
            <a:extLst>
              <a:ext uri="{FF2B5EF4-FFF2-40B4-BE49-F238E27FC236}">
                <a16:creationId xmlns:a16="http://schemas.microsoft.com/office/drawing/2014/main" id="{EA1A1593-06FF-8042-AEDC-7362CCD1C25A}"/>
              </a:ext>
            </a:extLst>
          </p:cNvPr>
          <p:cNvSpPr/>
          <p:nvPr/>
        </p:nvSpPr>
        <p:spPr>
          <a:xfrm>
            <a:off x="8100175" y="904487"/>
            <a:ext cx="3509320" cy="276999"/>
          </a:xfrm>
          <a:prstGeom prst="roundRect">
            <a:avLst/>
          </a:prstGeom>
          <a:solidFill>
            <a:srgbClr val="F148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Water filters</a:t>
            </a:r>
            <a:r>
              <a:rPr lang="en-US" baseline="30000" dirty="0"/>
              <a:t>3</a:t>
            </a:r>
          </a:p>
        </p:txBody>
      </p:sp>
      <p:pic>
        <p:nvPicPr>
          <p:cNvPr id="12" name="Picture 11">
            <a:extLst>
              <a:ext uri="{FF2B5EF4-FFF2-40B4-BE49-F238E27FC236}">
                <a16:creationId xmlns:a16="http://schemas.microsoft.com/office/drawing/2014/main" id="{A4BCBF52-1C5A-024C-86DC-77DC91E3DF31}"/>
              </a:ext>
            </a:extLst>
          </p:cNvPr>
          <p:cNvPicPr>
            <a:picLocks noChangeAspect="1"/>
          </p:cNvPicPr>
          <p:nvPr/>
        </p:nvPicPr>
        <p:blipFill>
          <a:blip r:embed="rId5"/>
          <a:stretch>
            <a:fillRect/>
          </a:stretch>
        </p:blipFill>
        <p:spPr>
          <a:xfrm>
            <a:off x="441975" y="1214150"/>
            <a:ext cx="3509320" cy="255246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AF95774-5E11-7B4F-B509-0BA4B447EC77}"/>
              </a:ext>
            </a:extLst>
          </p:cNvPr>
          <p:cNvPicPr>
            <a:picLocks noChangeAspect="1"/>
          </p:cNvPicPr>
          <p:nvPr/>
        </p:nvPicPr>
        <p:blipFill>
          <a:blip r:embed="rId6"/>
          <a:stretch>
            <a:fillRect/>
          </a:stretch>
        </p:blipFill>
        <p:spPr>
          <a:xfrm>
            <a:off x="8099930" y="1226973"/>
            <a:ext cx="3546081" cy="2552462"/>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06D9D581-21B2-CF47-A3C1-DC822FC756A7}"/>
              </a:ext>
            </a:extLst>
          </p:cNvPr>
          <p:cNvSpPr txBox="1">
            <a:spLocks/>
          </p:cNvSpPr>
          <p:nvPr/>
        </p:nvSpPr>
        <p:spPr>
          <a:xfrm>
            <a:off x="8078215" y="4012343"/>
            <a:ext cx="3631402" cy="1727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cs typeface="Arial" panose="020B0604020202020204" pitchFamily="34" charset="0"/>
              </a:rPr>
              <a:t>Effective temporary solution </a:t>
            </a:r>
          </a:p>
          <a:p>
            <a:pPr>
              <a:spcBef>
                <a:spcPts val="600"/>
              </a:spcBef>
            </a:pPr>
            <a:r>
              <a:rPr lang="en-US" sz="1600" dirty="0">
                <a:cs typeface="Arial" panose="020B0604020202020204" pitchFamily="34" charset="0"/>
              </a:rPr>
              <a:t>Unsustainable in the long-term.</a:t>
            </a:r>
          </a:p>
          <a:p>
            <a:pPr>
              <a:spcBef>
                <a:spcPts val="600"/>
              </a:spcBef>
            </a:pPr>
            <a:r>
              <a:rPr lang="en-US" sz="1600" dirty="0">
                <a:cs typeface="Arial" panose="020B0604020202020204" pitchFamily="34" charset="0"/>
              </a:rPr>
              <a:t> Expensive in the long-term (~$20/month)</a:t>
            </a:r>
          </a:p>
        </p:txBody>
      </p:sp>
      <p:sp>
        <p:nvSpPr>
          <p:cNvPr id="15" name="Rectangle 14">
            <a:extLst>
              <a:ext uri="{FF2B5EF4-FFF2-40B4-BE49-F238E27FC236}">
                <a16:creationId xmlns:a16="http://schemas.microsoft.com/office/drawing/2014/main" id="{EAED4DA6-9B52-3B4E-915B-B9D6070D0DFC}"/>
              </a:ext>
            </a:extLst>
          </p:cNvPr>
          <p:cNvSpPr/>
          <p:nvPr/>
        </p:nvSpPr>
        <p:spPr>
          <a:xfrm>
            <a:off x="341852" y="5426781"/>
            <a:ext cx="11367765"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600" dirty="0">
                <a:latin typeface="+mj-lt"/>
              </a:rPr>
              <a:t>We need a fast, inexpensive, and in-situ technology to make lead pipes safe for drinking water</a:t>
            </a:r>
          </a:p>
        </p:txBody>
      </p:sp>
      <p:pic>
        <p:nvPicPr>
          <p:cNvPr id="4" name="Slide 2.m4a" descr="Slide 2.m4a">
            <a:hlinkClick r:id="" action="ppaction://media"/>
            <a:extLst>
              <a:ext uri="{FF2B5EF4-FFF2-40B4-BE49-F238E27FC236}">
                <a16:creationId xmlns:a16="http://schemas.microsoft.com/office/drawing/2014/main" id="{42BF8701-830F-B54C-88E2-B63D694952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17539"/>
            <a:ext cx="812800" cy="812800"/>
          </a:xfrm>
          <a:prstGeom prst="rect">
            <a:avLst/>
          </a:prstGeom>
          <a:ln w="38100">
            <a:solidFill>
              <a:schemeClr val="accent5">
                <a:lumMod val="60000"/>
                <a:lumOff val="40000"/>
              </a:schemeClr>
            </a:solidFill>
          </a:ln>
        </p:spPr>
      </p:pic>
      <p:sp>
        <p:nvSpPr>
          <p:cNvPr id="17" name="TextBox 16">
            <a:extLst>
              <a:ext uri="{FF2B5EF4-FFF2-40B4-BE49-F238E27FC236}">
                <a16:creationId xmlns:a16="http://schemas.microsoft.com/office/drawing/2014/main" id="{019FE59F-DD31-284D-950F-C6D11BFC973F}"/>
              </a:ext>
            </a:extLst>
          </p:cNvPr>
          <p:cNvSpPr txBox="1"/>
          <p:nvPr/>
        </p:nvSpPr>
        <p:spPr>
          <a:xfrm>
            <a:off x="11783961" y="6371305"/>
            <a:ext cx="30168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122350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5DB0-BDEB-044F-9A0B-DF1CEE0B91BB}"/>
              </a:ext>
            </a:extLst>
          </p:cNvPr>
          <p:cNvSpPr>
            <a:spLocks noGrp="1"/>
          </p:cNvSpPr>
          <p:nvPr>
            <p:ph type="title"/>
          </p:nvPr>
        </p:nvSpPr>
        <p:spPr>
          <a:xfrm>
            <a:off x="127000" y="-358775"/>
            <a:ext cx="10617200" cy="2073275"/>
          </a:xfrm>
        </p:spPr>
        <p:txBody>
          <a:bodyPr>
            <a:normAutofit/>
          </a:bodyPr>
          <a:lstStyle/>
          <a:p>
            <a:r>
              <a:rPr lang="en-US" sz="3200" dirty="0"/>
              <a:t>Our solution (ALPS): to rapidly develop an insoluble scale within lead pipes using electrochemistry</a:t>
            </a:r>
          </a:p>
        </p:txBody>
      </p:sp>
      <p:sp>
        <p:nvSpPr>
          <p:cNvPr id="64" name="TextBox 63">
            <a:extLst>
              <a:ext uri="{FF2B5EF4-FFF2-40B4-BE49-F238E27FC236}">
                <a16:creationId xmlns:a16="http://schemas.microsoft.com/office/drawing/2014/main" id="{8E55B30E-7D5E-0948-9E7F-DA8F3DE9C021}"/>
              </a:ext>
            </a:extLst>
          </p:cNvPr>
          <p:cNvSpPr txBox="1"/>
          <p:nvPr/>
        </p:nvSpPr>
        <p:spPr>
          <a:xfrm>
            <a:off x="127000" y="5395812"/>
            <a:ext cx="11938000" cy="1477328"/>
          </a:xfrm>
          <a:prstGeom prst="rect">
            <a:avLst/>
          </a:prstGeom>
          <a:noFill/>
        </p:spPr>
        <p:txBody>
          <a:bodyPr wrap="square" rtlCol="0">
            <a:spAutoFit/>
          </a:bodyPr>
          <a:lstStyle/>
          <a:p>
            <a:pPr marL="342900" indent="-342900">
              <a:buAutoNum type="arabicParenR"/>
            </a:pPr>
            <a:r>
              <a:rPr lang="en-US" dirty="0"/>
              <a:t>A conductive wire and a non-toxic phosphate solution are inserted into the lead pipe.</a:t>
            </a:r>
          </a:p>
          <a:p>
            <a:pPr marL="342900" indent="-342900">
              <a:buAutoNum type="arabicParenR"/>
            </a:pPr>
            <a:r>
              <a:rPr lang="en-US" dirty="0"/>
              <a:t>The wire and the external surface of the pipe are connected to a low-voltage DC power supply.</a:t>
            </a:r>
          </a:p>
          <a:p>
            <a:pPr marL="342900" indent="-342900">
              <a:buAutoNum type="arabicParenR"/>
            </a:pPr>
            <a:r>
              <a:rPr lang="en-US" dirty="0"/>
              <a:t>Lead is oxidized to insoluble lead(IV) due to the external power supply in about 2 h of treatment.</a:t>
            </a:r>
          </a:p>
          <a:p>
            <a:pPr marL="342900" indent="-342900">
              <a:buAutoNum type="arabicParenR"/>
            </a:pPr>
            <a:r>
              <a:rPr lang="en-US" dirty="0"/>
              <a:t>The power supply is disconnected, the wire removed, and the phosphates flushed, leaving the protective scale</a:t>
            </a:r>
          </a:p>
          <a:p>
            <a:pPr marL="342900" indent="-342900">
              <a:buAutoNum type="arabicParenR"/>
            </a:pPr>
            <a:endParaRPr lang="en-US" dirty="0"/>
          </a:p>
        </p:txBody>
      </p:sp>
      <p:pic>
        <p:nvPicPr>
          <p:cNvPr id="3" name="Slide 3.m4a" descr="Slide 3.m4a">
            <a:hlinkClick r:id="" action="ppaction://media"/>
            <a:extLst>
              <a:ext uri="{FF2B5EF4-FFF2-40B4-BE49-F238E27FC236}">
                <a16:creationId xmlns:a16="http://schemas.microsoft.com/office/drawing/2014/main" id="{91532344-7C97-7A4F-98E3-2AB191F59B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16035"/>
            <a:ext cx="812800" cy="812800"/>
          </a:xfrm>
          <a:prstGeom prst="rect">
            <a:avLst/>
          </a:prstGeom>
          <a:ln w="38100">
            <a:solidFill>
              <a:schemeClr val="accent5">
                <a:lumMod val="60000"/>
                <a:lumOff val="40000"/>
              </a:schemeClr>
            </a:solidFill>
          </a:ln>
        </p:spPr>
      </p:pic>
      <p:pic>
        <p:nvPicPr>
          <p:cNvPr id="19" name="Picture 18" descr="A picture containing screenshot&#10;&#10;Description automatically generated">
            <a:extLst>
              <a:ext uri="{FF2B5EF4-FFF2-40B4-BE49-F238E27FC236}">
                <a16:creationId xmlns:a16="http://schemas.microsoft.com/office/drawing/2014/main" id="{5BA859E4-EB1F-E246-9C8F-A47CAD2F1596}"/>
              </a:ext>
            </a:extLst>
          </p:cNvPr>
          <p:cNvPicPr>
            <a:picLocks noChangeAspect="1"/>
          </p:cNvPicPr>
          <p:nvPr/>
        </p:nvPicPr>
        <p:blipFill>
          <a:blip r:embed="rId5"/>
          <a:stretch>
            <a:fillRect/>
          </a:stretch>
        </p:blipFill>
        <p:spPr>
          <a:xfrm>
            <a:off x="1435100" y="1142236"/>
            <a:ext cx="9321800" cy="4025900"/>
          </a:xfrm>
          <a:prstGeom prst="rect">
            <a:avLst/>
          </a:prstGeom>
        </p:spPr>
      </p:pic>
      <p:sp>
        <p:nvSpPr>
          <p:cNvPr id="6" name="TextBox 5">
            <a:extLst>
              <a:ext uri="{FF2B5EF4-FFF2-40B4-BE49-F238E27FC236}">
                <a16:creationId xmlns:a16="http://schemas.microsoft.com/office/drawing/2014/main" id="{AB2911FA-B22F-ED4B-BB73-CE1FA260DC9C}"/>
              </a:ext>
            </a:extLst>
          </p:cNvPr>
          <p:cNvSpPr txBox="1"/>
          <p:nvPr/>
        </p:nvSpPr>
        <p:spPr>
          <a:xfrm>
            <a:off x="11783961" y="6371305"/>
            <a:ext cx="301686"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5333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A3618-C0FE-0041-8A9E-C69834311DBF}"/>
              </a:ext>
            </a:extLst>
          </p:cNvPr>
          <p:cNvSpPr>
            <a:spLocks noGrp="1"/>
          </p:cNvSpPr>
          <p:nvPr>
            <p:ph type="title"/>
          </p:nvPr>
        </p:nvSpPr>
        <p:spPr>
          <a:xfrm>
            <a:off x="172608" y="-39772"/>
            <a:ext cx="10600167" cy="1325563"/>
          </a:xfrm>
        </p:spPr>
        <p:txBody>
          <a:bodyPr>
            <a:normAutofit/>
          </a:bodyPr>
          <a:lstStyle/>
          <a:p>
            <a:r>
              <a:rPr lang="en-US" sz="3200" dirty="0"/>
              <a:t>ALPS decreases lead leaching levels to drinking water standards when applied to bare lead</a:t>
            </a:r>
          </a:p>
        </p:txBody>
      </p:sp>
      <p:graphicFrame>
        <p:nvGraphicFramePr>
          <p:cNvPr id="7" name="Chart 6">
            <a:extLst>
              <a:ext uri="{FF2B5EF4-FFF2-40B4-BE49-F238E27FC236}">
                <a16:creationId xmlns:a16="http://schemas.microsoft.com/office/drawing/2014/main" id="{2487CF8C-A3EF-A54C-89B3-C479278253FA}"/>
              </a:ext>
            </a:extLst>
          </p:cNvPr>
          <p:cNvGraphicFramePr>
            <a:graphicFrameLocks/>
          </p:cNvGraphicFramePr>
          <p:nvPr>
            <p:extLst>
              <p:ext uri="{D42A27DB-BD31-4B8C-83A1-F6EECF244321}">
                <p14:modId xmlns:p14="http://schemas.microsoft.com/office/powerpoint/2010/main" val="3509877414"/>
              </p:ext>
            </p:extLst>
          </p:nvPr>
        </p:nvGraphicFramePr>
        <p:xfrm>
          <a:off x="3861155" y="1285791"/>
          <a:ext cx="8111770" cy="4860657"/>
        </p:xfrm>
        <a:graphic>
          <a:graphicData uri="http://schemas.openxmlformats.org/drawingml/2006/chart">
            <c:chart xmlns:c="http://schemas.openxmlformats.org/drawingml/2006/chart" xmlns:r="http://schemas.openxmlformats.org/officeDocument/2006/relationships" r:id="rId4"/>
          </a:graphicData>
        </a:graphic>
      </p:graphicFrame>
      <p:sp>
        <p:nvSpPr>
          <p:cNvPr id="10" name="Down Arrow 9">
            <a:extLst>
              <a:ext uri="{FF2B5EF4-FFF2-40B4-BE49-F238E27FC236}">
                <a16:creationId xmlns:a16="http://schemas.microsoft.com/office/drawing/2014/main" id="{FB6C5857-1ABC-544C-8C56-B92744CCAD16}"/>
              </a:ext>
            </a:extLst>
          </p:cNvPr>
          <p:cNvSpPr/>
          <p:nvPr/>
        </p:nvSpPr>
        <p:spPr>
          <a:xfrm rot="19186900">
            <a:off x="8171703" y="2433057"/>
            <a:ext cx="763041" cy="312710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75130F-012E-B741-859C-1F47965DED5F}"/>
              </a:ext>
            </a:extLst>
          </p:cNvPr>
          <p:cNvSpPr txBox="1"/>
          <p:nvPr/>
        </p:nvSpPr>
        <p:spPr>
          <a:xfrm>
            <a:off x="8693113" y="3244334"/>
            <a:ext cx="1593706" cy="369332"/>
          </a:xfrm>
          <a:prstGeom prst="rect">
            <a:avLst/>
          </a:prstGeom>
          <a:noFill/>
        </p:spPr>
        <p:txBody>
          <a:bodyPr wrap="none" rtlCol="0">
            <a:spAutoFit/>
          </a:bodyPr>
          <a:lstStyle/>
          <a:p>
            <a:r>
              <a:rPr lang="en-US" dirty="0"/>
              <a:t>28 X </a:t>
            </a:r>
            <a:r>
              <a:rPr lang="en-US" dirty="0">
                <a:latin typeface="Arial" panose="020B0604020202020204" pitchFamily="34" charset="0"/>
                <a:cs typeface="Arial" panose="020B0604020202020204" pitchFamily="34" charset="0"/>
              </a:rPr>
              <a:t>decrease</a:t>
            </a:r>
          </a:p>
        </p:txBody>
      </p:sp>
      <p:sp>
        <p:nvSpPr>
          <p:cNvPr id="12" name="TextBox 11">
            <a:extLst>
              <a:ext uri="{FF2B5EF4-FFF2-40B4-BE49-F238E27FC236}">
                <a16:creationId xmlns:a16="http://schemas.microsoft.com/office/drawing/2014/main" id="{1B4824A1-4D52-894D-98E5-E998A85DEA68}"/>
              </a:ext>
            </a:extLst>
          </p:cNvPr>
          <p:cNvSpPr txBox="1"/>
          <p:nvPr/>
        </p:nvSpPr>
        <p:spPr>
          <a:xfrm>
            <a:off x="4126735" y="6146448"/>
            <a:ext cx="8111769" cy="646331"/>
          </a:xfrm>
          <a:prstGeom prst="rect">
            <a:avLst/>
          </a:prstGeom>
          <a:noFill/>
        </p:spPr>
        <p:txBody>
          <a:bodyPr wrap="square" rtlCol="0">
            <a:spAutoFit/>
          </a:bodyPr>
          <a:lstStyle/>
          <a:p>
            <a:r>
              <a:rPr lang="en-US" dirty="0"/>
              <a:t>Results obtained by placing untreated and treated lead in contact with synthetic tap water for 10 days. Lead levels were tested using IPC-OES </a:t>
            </a:r>
          </a:p>
        </p:txBody>
      </p:sp>
      <p:pic>
        <p:nvPicPr>
          <p:cNvPr id="13" name="Picture 12">
            <a:extLst>
              <a:ext uri="{FF2B5EF4-FFF2-40B4-BE49-F238E27FC236}">
                <a16:creationId xmlns:a16="http://schemas.microsoft.com/office/drawing/2014/main" id="{E5BF9088-C8B7-684E-863A-6674C0B710EF}"/>
              </a:ext>
            </a:extLst>
          </p:cNvPr>
          <p:cNvPicPr>
            <a:picLocks noChangeAspect="1"/>
          </p:cNvPicPr>
          <p:nvPr/>
        </p:nvPicPr>
        <p:blipFill rotWithShape="1">
          <a:blip r:embed="rId5">
            <a:extLst>
              <a:ext uri="{28A0092B-C50C-407E-A947-70E740481C1C}">
                <a14:useLocalDpi xmlns:a14="http://schemas.microsoft.com/office/drawing/2010/main" val="0"/>
              </a:ext>
            </a:extLst>
          </a:blip>
          <a:srcRect l="4436" t="69475" r="74512" b="14692"/>
          <a:stretch/>
        </p:blipFill>
        <p:spPr>
          <a:xfrm rot="16200000" flipH="1">
            <a:off x="650771" y="3951259"/>
            <a:ext cx="2185437" cy="2207468"/>
          </a:xfrm>
          <a:prstGeom prst="rect">
            <a:avLst/>
          </a:prstGeom>
          <a:effectLst>
            <a:outerShdw blurRad="50800" dist="76200" dir="2700000" algn="tl" rotWithShape="0">
              <a:prstClr val="black">
                <a:alpha val="40000"/>
              </a:prstClr>
            </a:outerShdw>
          </a:effectLst>
        </p:spPr>
      </p:pic>
      <p:pic>
        <p:nvPicPr>
          <p:cNvPr id="15" name="Picture 14">
            <a:extLst>
              <a:ext uri="{FF2B5EF4-FFF2-40B4-BE49-F238E27FC236}">
                <a16:creationId xmlns:a16="http://schemas.microsoft.com/office/drawing/2014/main" id="{1C9555C6-CDDB-9A41-939C-DE852868BD68}"/>
              </a:ext>
            </a:extLst>
          </p:cNvPr>
          <p:cNvPicPr>
            <a:picLocks noChangeAspect="1"/>
          </p:cNvPicPr>
          <p:nvPr/>
        </p:nvPicPr>
        <p:blipFill rotWithShape="1">
          <a:blip r:embed="rId6"/>
          <a:srcRect l="12009" t="29195" r="56405" b="27678"/>
          <a:stretch/>
        </p:blipFill>
        <p:spPr>
          <a:xfrm rot="5400000">
            <a:off x="650769" y="1296918"/>
            <a:ext cx="2185438" cy="2237955"/>
          </a:xfrm>
          <a:prstGeom prst="rect">
            <a:avLst/>
          </a:prstGeom>
          <a:effectLst>
            <a:outerShdw blurRad="50800" dist="76200" dir="2700000" algn="tl" rotWithShape="0">
              <a:prstClr val="black">
                <a:alpha val="40000"/>
              </a:prstClr>
            </a:outerShdw>
          </a:effectLst>
        </p:spPr>
      </p:pic>
      <p:sp>
        <p:nvSpPr>
          <p:cNvPr id="16" name="TextBox 15">
            <a:extLst>
              <a:ext uri="{FF2B5EF4-FFF2-40B4-BE49-F238E27FC236}">
                <a16:creationId xmlns:a16="http://schemas.microsoft.com/office/drawing/2014/main" id="{D1511322-9065-8F4D-B141-1F4E2E88065E}"/>
              </a:ext>
            </a:extLst>
          </p:cNvPr>
          <p:cNvSpPr txBox="1"/>
          <p:nvPr/>
        </p:nvSpPr>
        <p:spPr>
          <a:xfrm>
            <a:off x="347664" y="3481430"/>
            <a:ext cx="2873735" cy="369332"/>
          </a:xfrm>
          <a:prstGeom prst="rect">
            <a:avLst/>
          </a:prstGeom>
          <a:noFill/>
        </p:spPr>
        <p:txBody>
          <a:bodyPr wrap="none" rtlCol="0">
            <a:spAutoFit/>
          </a:bodyPr>
          <a:lstStyle/>
          <a:p>
            <a:r>
              <a:rPr lang="en-US" dirty="0"/>
              <a:t>Lead sheet before treatment</a:t>
            </a:r>
          </a:p>
        </p:txBody>
      </p:sp>
      <p:sp>
        <p:nvSpPr>
          <p:cNvPr id="17" name="TextBox 16">
            <a:extLst>
              <a:ext uri="{FF2B5EF4-FFF2-40B4-BE49-F238E27FC236}">
                <a16:creationId xmlns:a16="http://schemas.microsoft.com/office/drawing/2014/main" id="{41F95950-ED5C-784C-83EC-F4A4DE29F907}"/>
              </a:ext>
            </a:extLst>
          </p:cNvPr>
          <p:cNvSpPr txBox="1"/>
          <p:nvPr/>
        </p:nvSpPr>
        <p:spPr>
          <a:xfrm>
            <a:off x="0" y="6147711"/>
            <a:ext cx="3486980" cy="646331"/>
          </a:xfrm>
          <a:prstGeom prst="rect">
            <a:avLst/>
          </a:prstGeom>
          <a:noFill/>
        </p:spPr>
        <p:txBody>
          <a:bodyPr wrap="none" rtlCol="0">
            <a:spAutoFit/>
          </a:bodyPr>
          <a:lstStyle/>
          <a:p>
            <a:pPr algn="ctr"/>
            <a:r>
              <a:rPr lang="en-US" dirty="0"/>
              <a:t>Lead sheet after treatment</a:t>
            </a:r>
          </a:p>
          <a:p>
            <a:pPr algn="ctr"/>
            <a:r>
              <a:rPr lang="en-US" dirty="0"/>
              <a:t>(treatment applied to circular area)</a:t>
            </a:r>
          </a:p>
        </p:txBody>
      </p:sp>
      <p:pic>
        <p:nvPicPr>
          <p:cNvPr id="18" name="slide 4.m4a" descr="slide 4.m4a">
            <a:hlinkClick r:id="" action="ppaction://media"/>
            <a:extLst>
              <a:ext uri="{FF2B5EF4-FFF2-40B4-BE49-F238E27FC236}">
                <a16:creationId xmlns:a16="http://schemas.microsoft.com/office/drawing/2014/main" id="{67F41F62-8021-B447-BDA8-D3F47A498C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0607" y="0"/>
            <a:ext cx="812800" cy="812800"/>
          </a:xfrm>
          <a:prstGeom prst="rect">
            <a:avLst/>
          </a:prstGeom>
          <a:ln w="38100">
            <a:solidFill>
              <a:schemeClr val="accent5">
                <a:lumMod val="60000"/>
                <a:lumOff val="40000"/>
              </a:schemeClr>
            </a:solidFill>
          </a:ln>
        </p:spPr>
      </p:pic>
      <p:sp>
        <p:nvSpPr>
          <p:cNvPr id="14" name="TextBox 13">
            <a:extLst>
              <a:ext uri="{FF2B5EF4-FFF2-40B4-BE49-F238E27FC236}">
                <a16:creationId xmlns:a16="http://schemas.microsoft.com/office/drawing/2014/main" id="{36D37CC9-4278-7243-B35F-EDC5B74DC572}"/>
              </a:ext>
            </a:extLst>
          </p:cNvPr>
          <p:cNvSpPr txBox="1"/>
          <p:nvPr/>
        </p:nvSpPr>
        <p:spPr>
          <a:xfrm>
            <a:off x="11783961" y="6371305"/>
            <a:ext cx="301686"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426041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C8B0FE-3FA4-9A43-ADAE-5B0504A21E31}"/>
              </a:ext>
            </a:extLst>
          </p:cNvPr>
          <p:cNvSpPr/>
          <p:nvPr/>
        </p:nvSpPr>
        <p:spPr>
          <a:xfrm>
            <a:off x="365192" y="3228976"/>
            <a:ext cx="4506846" cy="1906320"/>
          </a:xfrm>
          <a:prstGeom prst="rect">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59C615-CBA0-DD4D-8698-3F8BF1EA66F5}"/>
              </a:ext>
            </a:extLst>
          </p:cNvPr>
          <p:cNvSpPr/>
          <p:nvPr/>
        </p:nvSpPr>
        <p:spPr>
          <a:xfrm>
            <a:off x="370390" y="1261623"/>
            <a:ext cx="4501647" cy="1883266"/>
          </a:xfrm>
          <a:prstGeom prst="rect">
            <a:avLst/>
          </a:prstGeom>
          <a:solidFill>
            <a:schemeClr val="accent1">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47BEA9-6CD8-C84A-A168-0074F82A4B12}"/>
              </a:ext>
            </a:extLst>
          </p:cNvPr>
          <p:cNvSpPr>
            <a:spLocks noGrp="1"/>
          </p:cNvSpPr>
          <p:nvPr>
            <p:ph type="title"/>
          </p:nvPr>
        </p:nvSpPr>
        <p:spPr>
          <a:xfrm>
            <a:off x="181091" y="-72372"/>
            <a:ext cx="10515600" cy="1325563"/>
          </a:xfrm>
        </p:spPr>
        <p:txBody>
          <a:bodyPr>
            <a:normAutofit/>
          </a:bodyPr>
          <a:lstStyle/>
          <a:p>
            <a:r>
              <a:rPr lang="en-US" sz="3200" dirty="0"/>
              <a:t>Contact Info, Acknowledgements and references</a:t>
            </a:r>
          </a:p>
        </p:txBody>
      </p:sp>
      <p:pic>
        <p:nvPicPr>
          <p:cNvPr id="4" name="Picture 8" descr="Image result for hellman foundation">
            <a:extLst>
              <a:ext uri="{FF2B5EF4-FFF2-40B4-BE49-F238E27FC236}">
                <a16:creationId xmlns:a16="http://schemas.microsoft.com/office/drawing/2014/main" id="{34CA9737-FC2E-4F43-8F64-79762573C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358" y="1413511"/>
            <a:ext cx="2364317" cy="872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fulbright">
            <a:extLst>
              <a:ext uri="{FF2B5EF4-FFF2-40B4-BE49-F238E27FC236}">
                <a16:creationId xmlns:a16="http://schemas.microsoft.com/office/drawing/2014/main" id="{F9C7AA14-5911-4E4C-9F96-7EFCE4596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453" y="1423170"/>
            <a:ext cx="2364317" cy="862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big ideas berkeley">
            <a:extLst>
              <a:ext uri="{FF2B5EF4-FFF2-40B4-BE49-F238E27FC236}">
                <a16:creationId xmlns:a16="http://schemas.microsoft.com/office/drawing/2014/main" id="{BF71411F-6322-ED4D-ACF3-7C24F48E6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245" y="2873869"/>
            <a:ext cx="2005030" cy="621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InFEWS">
            <a:extLst>
              <a:ext uri="{FF2B5EF4-FFF2-40B4-BE49-F238E27FC236}">
                <a16:creationId xmlns:a16="http://schemas.microsoft.com/office/drawing/2014/main" id="{91FAC8A4-85E3-4243-9314-F5771975B8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5880" y="2933392"/>
            <a:ext cx="2005029" cy="476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80361BD-A35D-6A45-88CA-8430FBB358D6}"/>
              </a:ext>
            </a:extLst>
          </p:cNvPr>
          <p:cNvPicPr>
            <a:picLocks noChangeAspect="1"/>
          </p:cNvPicPr>
          <p:nvPr/>
        </p:nvPicPr>
        <p:blipFill>
          <a:blip r:embed="rId8"/>
          <a:stretch>
            <a:fillRect/>
          </a:stretch>
        </p:blipFill>
        <p:spPr>
          <a:xfrm>
            <a:off x="4975125" y="2513249"/>
            <a:ext cx="2825491" cy="1412746"/>
          </a:xfrm>
          <a:prstGeom prst="rect">
            <a:avLst/>
          </a:prstGeom>
        </p:spPr>
      </p:pic>
      <p:pic>
        <p:nvPicPr>
          <p:cNvPr id="9" name="Picture 8" descr="A person looking at the camera&#10;&#10;Description automatically generated">
            <a:extLst>
              <a:ext uri="{FF2B5EF4-FFF2-40B4-BE49-F238E27FC236}">
                <a16:creationId xmlns:a16="http://schemas.microsoft.com/office/drawing/2014/main" id="{F53661BA-47B3-4B42-A95B-EFB43C61E0B3}"/>
              </a:ext>
            </a:extLst>
          </p:cNvPr>
          <p:cNvPicPr>
            <a:picLocks noChangeAspect="1"/>
          </p:cNvPicPr>
          <p:nvPr/>
        </p:nvPicPr>
        <p:blipFill rotWithShape="1">
          <a:blip r:embed="rId9"/>
          <a:srcRect l="5246" r="14237"/>
          <a:stretch/>
        </p:blipFill>
        <p:spPr>
          <a:xfrm>
            <a:off x="370391" y="3228976"/>
            <a:ext cx="1840245" cy="1906260"/>
          </a:xfrm>
          <a:prstGeom prst="rect">
            <a:avLst/>
          </a:prstGeom>
        </p:spPr>
      </p:pic>
      <p:pic>
        <p:nvPicPr>
          <p:cNvPr id="10" name="Picture 9" descr="Image result for ashok gadgil">
            <a:extLst>
              <a:ext uri="{FF2B5EF4-FFF2-40B4-BE49-F238E27FC236}">
                <a16:creationId xmlns:a16="http://schemas.microsoft.com/office/drawing/2014/main" id="{513546AB-FB7C-324B-8B34-ADC6C998A6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7054" b="23103"/>
          <a:stretch/>
        </p:blipFill>
        <p:spPr bwMode="auto">
          <a:xfrm>
            <a:off x="370392" y="1261623"/>
            <a:ext cx="1846880" cy="1883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05B5DA-56A1-B343-9B44-4F6DF82B95B9}"/>
              </a:ext>
            </a:extLst>
          </p:cNvPr>
          <p:cNvSpPr txBox="1"/>
          <p:nvPr/>
        </p:nvSpPr>
        <p:spPr>
          <a:xfrm>
            <a:off x="2173944" y="3509602"/>
            <a:ext cx="2598081" cy="1477328"/>
          </a:xfrm>
          <a:prstGeom prst="rect">
            <a:avLst/>
          </a:prstGeom>
          <a:noFill/>
        </p:spPr>
        <p:txBody>
          <a:bodyPr wrap="square" rtlCol="0">
            <a:spAutoFit/>
          </a:bodyPr>
          <a:lstStyle/>
          <a:p>
            <a:r>
              <a:rPr lang="en-US" b="1" dirty="0">
                <a:solidFill>
                  <a:schemeClr val="bg1"/>
                </a:solidFill>
              </a:rPr>
              <a:t>Gabriel Lobo</a:t>
            </a:r>
          </a:p>
          <a:p>
            <a:r>
              <a:rPr lang="en-US" b="1" dirty="0">
                <a:solidFill>
                  <a:schemeClr val="bg1"/>
                </a:solidFill>
              </a:rPr>
              <a:t>PhD Candidate in CEE</a:t>
            </a:r>
          </a:p>
          <a:p>
            <a:r>
              <a:rPr lang="en-US" b="1" dirty="0">
                <a:solidFill>
                  <a:schemeClr val="bg1"/>
                </a:solidFill>
              </a:rPr>
              <a:t>UC Berkeley</a:t>
            </a:r>
          </a:p>
          <a:p>
            <a:r>
              <a:rPr lang="en-US" b="1" dirty="0">
                <a:solidFill>
                  <a:schemeClr val="bg1"/>
                </a:solidFill>
              </a:rPr>
              <a:t>Lead researcher</a:t>
            </a:r>
          </a:p>
          <a:p>
            <a:r>
              <a:rPr lang="en-US" b="1" dirty="0" err="1">
                <a:solidFill>
                  <a:schemeClr val="bg1"/>
                </a:solidFill>
              </a:rPr>
              <a:t>gplobo@Berkeley.edu</a:t>
            </a:r>
            <a:endParaRPr lang="en-US" b="1" dirty="0">
              <a:solidFill>
                <a:schemeClr val="bg1"/>
              </a:solidFill>
            </a:endParaRPr>
          </a:p>
        </p:txBody>
      </p:sp>
      <p:sp>
        <p:nvSpPr>
          <p:cNvPr id="12" name="TextBox 11">
            <a:extLst>
              <a:ext uri="{FF2B5EF4-FFF2-40B4-BE49-F238E27FC236}">
                <a16:creationId xmlns:a16="http://schemas.microsoft.com/office/drawing/2014/main" id="{59114ECB-342E-F244-BDFB-3593B5F98111}"/>
              </a:ext>
            </a:extLst>
          </p:cNvPr>
          <p:cNvSpPr txBox="1"/>
          <p:nvPr/>
        </p:nvSpPr>
        <p:spPr>
          <a:xfrm>
            <a:off x="2207184" y="1488787"/>
            <a:ext cx="2450541" cy="1477328"/>
          </a:xfrm>
          <a:prstGeom prst="rect">
            <a:avLst/>
          </a:prstGeom>
          <a:noFill/>
        </p:spPr>
        <p:txBody>
          <a:bodyPr wrap="square" rtlCol="0">
            <a:spAutoFit/>
          </a:bodyPr>
          <a:lstStyle/>
          <a:p>
            <a:r>
              <a:rPr lang="en-US" b="1" dirty="0">
                <a:solidFill>
                  <a:schemeClr val="bg1"/>
                </a:solidFill>
              </a:rPr>
              <a:t>Ashok </a:t>
            </a:r>
            <a:r>
              <a:rPr lang="en-US" b="1" dirty="0" err="1">
                <a:solidFill>
                  <a:schemeClr val="bg1"/>
                </a:solidFill>
              </a:rPr>
              <a:t>Gadgil</a:t>
            </a:r>
            <a:endParaRPr lang="en-US" b="1" dirty="0">
              <a:solidFill>
                <a:schemeClr val="bg1"/>
              </a:solidFill>
            </a:endParaRPr>
          </a:p>
          <a:p>
            <a:r>
              <a:rPr lang="en-US" b="1" dirty="0">
                <a:solidFill>
                  <a:schemeClr val="bg1"/>
                </a:solidFill>
              </a:rPr>
              <a:t>Professor in CEE</a:t>
            </a:r>
          </a:p>
          <a:p>
            <a:r>
              <a:rPr lang="en-US" b="1" dirty="0">
                <a:solidFill>
                  <a:schemeClr val="bg1"/>
                </a:solidFill>
              </a:rPr>
              <a:t>UC Berkeley</a:t>
            </a:r>
          </a:p>
          <a:p>
            <a:r>
              <a:rPr lang="en-US" b="1" dirty="0">
                <a:solidFill>
                  <a:schemeClr val="bg1"/>
                </a:solidFill>
              </a:rPr>
              <a:t>Principal Investigator</a:t>
            </a:r>
          </a:p>
          <a:p>
            <a:r>
              <a:rPr lang="en-US" b="1" dirty="0" err="1">
                <a:solidFill>
                  <a:schemeClr val="bg1"/>
                </a:solidFill>
              </a:rPr>
              <a:t>ajgadgil@lbl.gov</a:t>
            </a:r>
            <a:endParaRPr lang="en-US" b="1" dirty="0">
              <a:solidFill>
                <a:schemeClr val="bg1"/>
              </a:solidFill>
            </a:endParaRPr>
          </a:p>
        </p:txBody>
      </p:sp>
      <p:pic>
        <p:nvPicPr>
          <p:cNvPr id="13" name="Picture 6" descr="Image result for berkeley water center">
            <a:extLst>
              <a:ext uri="{FF2B5EF4-FFF2-40B4-BE49-F238E27FC236}">
                <a16:creationId xmlns:a16="http://schemas.microsoft.com/office/drawing/2014/main" id="{E5D954E8-FBB7-4940-89CC-639CC63F0C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2017" y="1132250"/>
            <a:ext cx="1548892" cy="147732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D4BB56B-E7F6-8D45-A6B2-DCA727AF5B97}"/>
              </a:ext>
            </a:extLst>
          </p:cNvPr>
          <p:cNvSpPr/>
          <p:nvPr/>
        </p:nvSpPr>
        <p:spPr>
          <a:xfrm>
            <a:off x="181091" y="5344422"/>
            <a:ext cx="11169412" cy="1384995"/>
          </a:xfrm>
          <a:prstGeom prst="rect">
            <a:avLst/>
          </a:prstGeom>
        </p:spPr>
        <p:txBody>
          <a:bodyPr wrap="square">
            <a:spAutoFit/>
          </a:bodyPr>
          <a:lstStyle/>
          <a:p>
            <a:pPr marL="406400" marR="0" indent="-406400">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1.	Olson, E. &amp; </a:t>
            </a:r>
            <a:r>
              <a:rPr lang="en-US" sz="1400" dirty="0" err="1">
                <a:latin typeface="Calibri" panose="020F0502020204030204" pitchFamily="34" charset="0"/>
                <a:ea typeface="Calibri" panose="020F0502020204030204" pitchFamily="34" charset="0"/>
                <a:cs typeface="Calibri" panose="020F0502020204030204" pitchFamily="34" charset="0"/>
              </a:rPr>
              <a:t>Fedinick</a:t>
            </a:r>
            <a:r>
              <a:rPr lang="en-US" sz="1400" dirty="0">
                <a:latin typeface="Calibri" panose="020F0502020204030204" pitchFamily="34" charset="0"/>
                <a:ea typeface="Calibri" panose="020F0502020204030204" pitchFamily="34" charset="0"/>
                <a:cs typeface="Calibri" panose="020F0502020204030204" pitchFamily="34" charset="0"/>
              </a:rPr>
              <a:t>, K. P. What’s in your water? Flint and beyond. </a:t>
            </a:r>
            <a:r>
              <a:rPr lang="en-US" sz="1400" i="1" dirty="0">
                <a:latin typeface="Calibri" panose="020F0502020204030204" pitchFamily="34" charset="0"/>
                <a:ea typeface="Calibri" panose="020F0502020204030204" pitchFamily="34" charset="0"/>
                <a:cs typeface="Calibri" panose="020F0502020204030204" pitchFamily="34" charset="0"/>
              </a:rPr>
              <a:t>Natl. </a:t>
            </a:r>
            <a:r>
              <a:rPr lang="en-US" sz="1400" i="1" dirty="0" err="1">
                <a:latin typeface="Calibri" panose="020F0502020204030204" pitchFamily="34" charset="0"/>
                <a:ea typeface="Calibri" panose="020F0502020204030204" pitchFamily="34" charset="0"/>
                <a:cs typeface="Calibri" panose="020F0502020204030204" pitchFamily="34" charset="0"/>
              </a:rPr>
              <a:t>Resour</a:t>
            </a:r>
            <a:r>
              <a:rPr lang="en-US" sz="1400" i="1" dirty="0">
                <a:latin typeface="Calibri" panose="020F0502020204030204" pitchFamily="34" charset="0"/>
                <a:ea typeface="Calibri" panose="020F0502020204030204" pitchFamily="34" charset="0"/>
                <a:cs typeface="Calibri" panose="020F0502020204030204" pitchFamily="34" charset="0"/>
              </a:rPr>
              <a:t>. Def. </a:t>
            </a:r>
            <a:r>
              <a:rPr lang="en-US" sz="1400" i="1" dirty="0" err="1">
                <a:latin typeface="Calibri" panose="020F0502020204030204" pitchFamily="34" charset="0"/>
                <a:ea typeface="Calibri" panose="020F0502020204030204" pitchFamily="34" charset="0"/>
                <a:cs typeface="Calibri" panose="020F0502020204030204" pitchFamily="34" charset="0"/>
              </a:rPr>
              <a:t>Counc</a:t>
            </a:r>
            <a:r>
              <a:rPr lang="en-US" sz="1400" i="1" dirty="0">
                <a:latin typeface="Calibri" panose="020F0502020204030204" pitchFamily="34" charset="0"/>
                <a:ea typeface="Calibri" panose="020F0502020204030204" pitchFamily="34" charset="0"/>
                <a:cs typeface="Calibri" panose="020F0502020204030204" pitchFamily="34" charset="0"/>
              </a:rPr>
              <a:t>.</a:t>
            </a:r>
            <a:r>
              <a:rPr lang="en-US" sz="1400" dirty="0">
                <a:latin typeface="Calibri" panose="020F0502020204030204" pitchFamily="34" charset="0"/>
                <a:ea typeface="Calibri" panose="020F0502020204030204" pitchFamily="34" charset="0"/>
                <a:cs typeface="Calibri" panose="020F0502020204030204" pitchFamily="34" charset="0"/>
              </a:rPr>
              <a:t> 42 (2016).</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2.	Noel, J. D., Wang, Y. &amp; </a:t>
            </a:r>
            <a:r>
              <a:rPr lang="en-US" sz="1400" dirty="0" err="1">
                <a:latin typeface="Calibri" panose="020F0502020204030204" pitchFamily="34" charset="0"/>
                <a:ea typeface="Calibri" panose="020F0502020204030204" pitchFamily="34" charset="0"/>
                <a:cs typeface="Calibri" panose="020F0502020204030204" pitchFamily="34" charset="0"/>
              </a:rPr>
              <a:t>Giammar</a:t>
            </a:r>
            <a:r>
              <a:rPr lang="en-US" sz="1400" dirty="0">
                <a:latin typeface="Calibri" panose="020F0502020204030204" pitchFamily="34" charset="0"/>
                <a:ea typeface="Calibri" panose="020F0502020204030204" pitchFamily="34" charset="0"/>
                <a:cs typeface="Calibri" panose="020F0502020204030204" pitchFamily="34" charset="0"/>
              </a:rPr>
              <a:t>, D. E. Effect of water chemistry on the dissolution rate </a:t>
            </a:r>
            <a:r>
              <a:rPr lang="en-US" sz="1400" dirty="0" err="1">
                <a:latin typeface="Calibri" panose="020F0502020204030204" pitchFamily="34" charset="0"/>
                <a:ea typeface="Calibri" panose="020F0502020204030204" pitchFamily="34" charset="0"/>
                <a:cs typeface="Calibri" panose="020F0502020204030204" pitchFamily="34" charset="0"/>
              </a:rPr>
              <a:t>ofthe</a:t>
            </a:r>
            <a:r>
              <a:rPr lang="en-US" sz="1400" dirty="0">
                <a:latin typeface="Calibri" panose="020F0502020204030204" pitchFamily="34" charset="0"/>
                <a:ea typeface="Calibri" panose="020F0502020204030204" pitchFamily="34" charset="0"/>
                <a:cs typeface="Calibri" panose="020F0502020204030204" pitchFamily="34" charset="0"/>
              </a:rPr>
              <a:t> lead corrosion product </a:t>
            </a:r>
            <a:r>
              <a:rPr lang="en-US" sz="1400" dirty="0" err="1">
                <a:latin typeface="Calibri" panose="020F0502020204030204" pitchFamily="34" charset="0"/>
                <a:ea typeface="Calibri" panose="020F0502020204030204" pitchFamily="34" charset="0"/>
                <a:cs typeface="Calibri" panose="020F0502020204030204" pitchFamily="34" charset="0"/>
              </a:rPr>
              <a:t>hydrocerussite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i="1" dirty="0">
                <a:latin typeface="Calibri" panose="020F0502020204030204" pitchFamily="34" charset="0"/>
                <a:ea typeface="Calibri" panose="020F0502020204030204" pitchFamily="34" charset="0"/>
                <a:cs typeface="Calibri" panose="020F0502020204030204" pitchFamily="34" charset="0"/>
              </a:rPr>
              <a:t>Water Res.</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b="1" dirty="0">
                <a:latin typeface="Calibri" panose="020F0502020204030204" pitchFamily="34" charset="0"/>
                <a:ea typeface="Calibri" panose="020F0502020204030204" pitchFamily="34" charset="0"/>
                <a:cs typeface="Calibri" panose="020F0502020204030204" pitchFamily="34" charset="0"/>
              </a:rPr>
              <a:t>54</a:t>
            </a:r>
            <a:r>
              <a:rPr lang="en-US" sz="1400" dirty="0">
                <a:latin typeface="Calibri" panose="020F0502020204030204" pitchFamily="34" charset="0"/>
                <a:ea typeface="Calibri" panose="020F0502020204030204" pitchFamily="34" charset="0"/>
                <a:cs typeface="Calibri" panose="020F0502020204030204" pitchFamily="34" charset="0"/>
              </a:rPr>
              <a:t>, 237–246 (2014).</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3.	Hayes, C. R. &amp; </a:t>
            </a:r>
            <a:r>
              <a:rPr lang="en-US" sz="1400" dirty="0" err="1">
                <a:latin typeface="Calibri" panose="020F0502020204030204" pitchFamily="34" charset="0"/>
                <a:ea typeface="Calibri" panose="020F0502020204030204" pitchFamily="34" charset="0"/>
                <a:cs typeface="Calibri" panose="020F0502020204030204" pitchFamily="34" charset="0"/>
              </a:rPr>
              <a:t>Skubala</a:t>
            </a:r>
            <a:r>
              <a:rPr lang="en-US" sz="1400" dirty="0">
                <a:latin typeface="Calibri" panose="020F0502020204030204" pitchFamily="34" charset="0"/>
                <a:ea typeface="Calibri" panose="020F0502020204030204" pitchFamily="34" charset="0"/>
                <a:cs typeface="Calibri" panose="020F0502020204030204" pitchFamily="34" charset="0"/>
              </a:rPr>
              <a:t>, N. D. Is there still a problem with lead in drinking water in the European Union? </a:t>
            </a:r>
            <a:r>
              <a:rPr lang="en-US" sz="1400" i="1" dirty="0">
                <a:latin typeface="Calibri" panose="020F0502020204030204" pitchFamily="34" charset="0"/>
                <a:ea typeface="Calibri" panose="020F0502020204030204" pitchFamily="34" charset="0"/>
                <a:cs typeface="Calibri" panose="020F0502020204030204" pitchFamily="34" charset="0"/>
              </a:rPr>
              <a:t>J. Water Health</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b="1" dirty="0">
                <a:latin typeface="Calibri" panose="020F0502020204030204" pitchFamily="34" charset="0"/>
                <a:ea typeface="Calibri" panose="020F0502020204030204" pitchFamily="34" charset="0"/>
                <a:cs typeface="Calibri" panose="020F0502020204030204" pitchFamily="34" charset="0"/>
              </a:rPr>
              <a:t>7</a:t>
            </a:r>
            <a:r>
              <a:rPr lang="en-US" sz="1400" dirty="0">
                <a:latin typeface="Calibri" panose="020F0502020204030204" pitchFamily="34" charset="0"/>
                <a:ea typeface="Calibri" panose="020F0502020204030204" pitchFamily="34" charset="0"/>
                <a:cs typeface="Calibri" panose="020F0502020204030204" pitchFamily="34" charset="0"/>
              </a:rPr>
              <a:t>, 569–580 (2009).</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06400" marR="0" indent="-406400">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4.	Tam, Y. S. &amp; </a:t>
            </a:r>
            <a:r>
              <a:rPr lang="en-US" sz="1400" dirty="0" err="1">
                <a:latin typeface="Calibri" panose="020F0502020204030204" pitchFamily="34" charset="0"/>
                <a:ea typeface="Calibri" panose="020F0502020204030204" pitchFamily="34" charset="0"/>
                <a:cs typeface="Calibri" panose="020F0502020204030204" pitchFamily="34" charset="0"/>
              </a:rPr>
              <a:t>Elefsiniotis</a:t>
            </a:r>
            <a:r>
              <a:rPr lang="en-US" sz="1400" dirty="0">
                <a:latin typeface="Calibri" panose="020F0502020204030204" pitchFamily="34" charset="0"/>
                <a:ea typeface="Calibri" panose="020F0502020204030204" pitchFamily="34" charset="0"/>
                <a:cs typeface="Calibri" panose="020F0502020204030204" pitchFamily="34" charset="0"/>
              </a:rPr>
              <a:t>, P. Corrosion control in water supply systems: Effect of pH, alkalinity, and orthophosphate on lead and copper leaching from brass plumbing. </a:t>
            </a:r>
            <a:r>
              <a:rPr lang="en-US" sz="1400" i="1" dirty="0">
                <a:latin typeface="Calibri" panose="020F0502020204030204" pitchFamily="34" charset="0"/>
                <a:ea typeface="Calibri" panose="020F0502020204030204" pitchFamily="34" charset="0"/>
                <a:cs typeface="Calibri" panose="020F0502020204030204" pitchFamily="34" charset="0"/>
              </a:rPr>
              <a:t>J. Environ. Sci. Heal. - Part A Toxic/Hazardous Subst. Environ. Eng.</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b="1" dirty="0">
                <a:latin typeface="Calibri" panose="020F0502020204030204" pitchFamily="34" charset="0"/>
                <a:ea typeface="Calibri" panose="020F0502020204030204" pitchFamily="34" charset="0"/>
                <a:cs typeface="Calibri" panose="020F0502020204030204" pitchFamily="34" charset="0"/>
              </a:rPr>
              <a:t>44</a:t>
            </a:r>
            <a:r>
              <a:rPr lang="en-US" sz="1400" dirty="0">
                <a:latin typeface="Calibri" panose="020F0502020204030204" pitchFamily="34" charset="0"/>
                <a:ea typeface="Calibri" panose="020F0502020204030204" pitchFamily="34" charset="0"/>
                <a:cs typeface="Calibri" panose="020F0502020204030204" pitchFamily="34" charset="0"/>
              </a:rPr>
              <a:t>, 1251–1260 (2009).</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ADE17C53-141C-1F4B-9553-8FD2059D4A1E}"/>
              </a:ext>
            </a:extLst>
          </p:cNvPr>
          <p:cNvSpPr txBox="1"/>
          <p:nvPr/>
        </p:nvSpPr>
        <p:spPr>
          <a:xfrm>
            <a:off x="7945453" y="3925995"/>
            <a:ext cx="3098733" cy="830997"/>
          </a:xfrm>
          <a:prstGeom prst="rect">
            <a:avLst/>
          </a:prstGeom>
          <a:noFill/>
        </p:spPr>
        <p:txBody>
          <a:bodyPr wrap="none" rtlCol="0">
            <a:spAutoFit/>
          </a:bodyPr>
          <a:lstStyle/>
          <a:p>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pic>
        <p:nvPicPr>
          <p:cNvPr id="19" name="Slide 5.m4a" descr="Slide 5.m4a">
            <a:hlinkClick r:id="" action="ppaction://media"/>
            <a:extLst>
              <a:ext uri="{FF2B5EF4-FFF2-40B4-BE49-F238E27FC236}">
                <a16:creationId xmlns:a16="http://schemas.microsoft.com/office/drawing/2014/main" id="{E930D3F0-3B13-D145-B7F7-E09E40AB511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0503" y="16637"/>
            <a:ext cx="812800" cy="812800"/>
          </a:xfrm>
          <a:prstGeom prst="rect">
            <a:avLst/>
          </a:prstGeom>
          <a:ln w="38100">
            <a:solidFill>
              <a:schemeClr val="accent5">
                <a:lumMod val="60000"/>
                <a:lumOff val="40000"/>
              </a:schemeClr>
            </a:solidFill>
          </a:ln>
        </p:spPr>
      </p:pic>
      <p:sp>
        <p:nvSpPr>
          <p:cNvPr id="20" name="TextBox 19">
            <a:extLst>
              <a:ext uri="{FF2B5EF4-FFF2-40B4-BE49-F238E27FC236}">
                <a16:creationId xmlns:a16="http://schemas.microsoft.com/office/drawing/2014/main" id="{E325A9B6-9EE5-FB42-B8A7-02EE699B4AA5}"/>
              </a:ext>
            </a:extLst>
          </p:cNvPr>
          <p:cNvSpPr txBox="1"/>
          <p:nvPr/>
        </p:nvSpPr>
        <p:spPr>
          <a:xfrm>
            <a:off x="11783961" y="6371305"/>
            <a:ext cx="301686" cy="369332"/>
          </a:xfrm>
          <a:prstGeom prst="rect">
            <a:avLst/>
          </a:prstGeom>
          <a:noFill/>
        </p:spPr>
        <p:txBody>
          <a:bodyPr wrap="none" rtlCol="0">
            <a:spAutoFit/>
          </a:bodyPr>
          <a:lstStyle/>
          <a:p>
            <a:r>
              <a:rPr lang="en-US" dirty="0"/>
              <a:t>5</a:t>
            </a:r>
          </a:p>
        </p:txBody>
      </p:sp>
      <p:sp>
        <p:nvSpPr>
          <p:cNvPr id="3" name="TextBox 2">
            <a:extLst>
              <a:ext uri="{FF2B5EF4-FFF2-40B4-BE49-F238E27FC236}">
                <a16:creationId xmlns:a16="http://schemas.microsoft.com/office/drawing/2014/main" id="{6DACA4D3-E711-474E-8C2F-6A0424DD6FE2}"/>
              </a:ext>
            </a:extLst>
          </p:cNvPr>
          <p:cNvSpPr txBox="1"/>
          <p:nvPr/>
        </p:nvSpPr>
        <p:spPr>
          <a:xfrm>
            <a:off x="5177769" y="4028005"/>
            <a:ext cx="2142195" cy="646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a:t>Bakar Gift</a:t>
            </a:r>
          </a:p>
        </p:txBody>
      </p:sp>
    </p:spTree>
    <p:extLst>
      <p:ext uri="{BB962C8B-B14F-4D97-AF65-F5344CB8AC3E}">
        <p14:creationId xmlns:p14="http://schemas.microsoft.com/office/powerpoint/2010/main" val="9789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5922</TotalTime>
  <Words>595</Words>
  <Application>Microsoft Macintosh PowerPoint</Application>
  <PresentationFormat>Widescreen</PresentationFormat>
  <Paragraphs>61</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ALPS – Accelerated Lead Pipe Scale-buildup: an affordable technology to stop lead leaching into drinking water</vt:lpstr>
      <vt:lpstr>Existing Solutions are either too expensive or too slow</vt:lpstr>
      <vt:lpstr>Our solution (ALPS): to rapidly develop an insoluble scale within lead pipes using electrochemistry</vt:lpstr>
      <vt:lpstr>ALPS decreases lead leaching levels to drinking water standards when applied to bare lead</vt:lpstr>
      <vt:lpstr>Contact Info, Acknowledgements and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Lobo</dc:creator>
  <cp:lastModifiedBy>Gabriel Lobo</cp:lastModifiedBy>
  <cp:revision>35</cp:revision>
  <dcterms:created xsi:type="dcterms:W3CDTF">2020-03-31T16:49:26Z</dcterms:created>
  <dcterms:modified xsi:type="dcterms:W3CDTF">2020-04-27T23:58:10Z</dcterms:modified>
</cp:coreProperties>
</file>