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970" r:id="rId1"/>
  </p:sldMasterIdLst>
  <p:notesMasterIdLst>
    <p:notesMasterId r:id="rId20"/>
  </p:notesMasterIdLst>
  <p:sldIdLst>
    <p:sldId id="379" r:id="rId2"/>
    <p:sldId id="257" r:id="rId3"/>
    <p:sldId id="261" r:id="rId4"/>
    <p:sldId id="380" r:id="rId5"/>
    <p:sldId id="390" r:id="rId6"/>
    <p:sldId id="273" r:id="rId7"/>
    <p:sldId id="280" r:id="rId8"/>
    <p:sldId id="274" r:id="rId9"/>
    <p:sldId id="268" r:id="rId10"/>
    <p:sldId id="381" r:id="rId11"/>
    <p:sldId id="391" r:id="rId12"/>
    <p:sldId id="277" r:id="rId13"/>
    <p:sldId id="383" r:id="rId14"/>
    <p:sldId id="384" r:id="rId15"/>
    <p:sldId id="385" r:id="rId16"/>
    <p:sldId id="392" r:id="rId17"/>
    <p:sldId id="279" r:id="rId18"/>
    <p:sldId id="38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nesmas Gachuno" initials="" lastIdx="3" clrIdx="0"/>
  <p:cmAuthor id="2" name="Moses Obimbo" initials="MO" lastIdx="6" clrIdx="1"/>
  <p:cmAuthor id="3" name="George Gwako" initials="GG" lastIdx="1" clrIdx="2">
    <p:extLst>
      <p:ext uri="{19B8F6BF-5375-455C-9EA6-DF929625EA0E}">
        <p15:presenceInfo xmlns:p15="http://schemas.microsoft.com/office/powerpoint/2012/main" userId="bba1487f104aed84" providerId="Windows Live"/>
      </p:ext>
    </p:extLst>
  </p:cmAuthor>
  <p:cmAuthor id="4" name="Dr. Gwako G" initials="GG" lastIdx="4" clrIdx="3">
    <p:extLst>
      <p:ext uri="{19B8F6BF-5375-455C-9EA6-DF929625EA0E}">
        <p15:presenceInfo xmlns:p15="http://schemas.microsoft.com/office/powerpoint/2012/main" userId="Dr. Gwako 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 autoAdjust="0"/>
    <p:restoredTop sz="92517" autoAdjust="0"/>
  </p:normalViewPr>
  <p:slideViewPr>
    <p:cSldViewPr>
      <p:cViewPr varScale="1">
        <p:scale>
          <a:sx n="118" d="100"/>
          <a:sy n="118" d="100"/>
        </p:scale>
        <p:origin x="240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6948"/>
    </p:cViewPr>
  </p:sorterViewPr>
  <p:notesViewPr>
    <p:cSldViewPr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84317B-FEAF-524C-853F-7D21C6E51C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69762D-ED5F-ED41-8B91-A1F63868C84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89FC377-15A8-4A3F-AB78-E62E1C6F7EFD}" type="datetimeFigureOut">
              <a:rPr lang="en-US" altLang="en-US"/>
              <a:pPr>
                <a:defRPr/>
              </a:pPr>
              <a:t>3/16/21</a:t>
            </a:fld>
            <a:endParaRPr lang="en-US" alt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4ABE625-3558-BE4A-BE2A-7AE00BFA6B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076708C-18F8-CB4F-8862-0A4E1661F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A5FE93-6DF8-804F-88BF-981093A5518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C3951-BF1C-804D-B8E1-DEBCAD40C1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CCE4532-E8E4-4D12-8550-C2DB089E0AA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70845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3594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0137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8836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DIVIDER SLIDE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2E8A03-6F10-A540-8070-D6F13728E846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10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F8344B-9493-3540-A4F1-6622940E886E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0846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012325" y="2960551"/>
            <a:ext cx="5445900" cy="2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208125" y="5619451"/>
            <a:ext cx="2250000" cy="1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18448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accen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5680600" y="0"/>
            <a:ext cx="346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685800" y="3863725"/>
            <a:ext cx="4505400" cy="191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6101100" y="3817852"/>
            <a:ext cx="2446500" cy="191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556775" y="6344577"/>
            <a:ext cx="548700" cy="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51650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691200" y="203200"/>
            <a:ext cx="7761600" cy="129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691200" y="2014800"/>
            <a:ext cx="7761600" cy="38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▣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813273" y="1607788"/>
            <a:ext cx="1533600" cy="1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5"/>
          <p:cNvSpPr/>
          <p:nvPr/>
        </p:nvSpPr>
        <p:spPr>
          <a:xfrm>
            <a:off x="0" y="0"/>
            <a:ext cx="1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556775" y="6344577"/>
            <a:ext cx="548700" cy="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60401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/>
          <p:nvPr/>
        </p:nvSpPr>
        <p:spPr>
          <a:xfrm>
            <a:off x="0" y="0"/>
            <a:ext cx="1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6"/>
          <p:cNvSpPr/>
          <p:nvPr/>
        </p:nvSpPr>
        <p:spPr>
          <a:xfrm>
            <a:off x="813273" y="1607788"/>
            <a:ext cx="1533600" cy="1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691200" y="837500"/>
            <a:ext cx="7761600" cy="6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691200" y="1857900"/>
            <a:ext cx="3767400" cy="3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2"/>
          </p:nvPr>
        </p:nvSpPr>
        <p:spPr>
          <a:xfrm>
            <a:off x="4685500" y="1857900"/>
            <a:ext cx="3767400" cy="3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8556775" y="6344577"/>
            <a:ext cx="548700" cy="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50873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/>
          <p:nvPr/>
        </p:nvSpPr>
        <p:spPr>
          <a:xfrm>
            <a:off x="0" y="0"/>
            <a:ext cx="1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7"/>
          <p:cNvSpPr/>
          <p:nvPr/>
        </p:nvSpPr>
        <p:spPr>
          <a:xfrm>
            <a:off x="813273" y="1607788"/>
            <a:ext cx="1533600" cy="1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691200" y="837500"/>
            <a:ext cx="7761600" cy="6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691200" y="1857900"/>
            <a:ext cx="2501700" cy="39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3321088" y="1857900"/>
            <a:ext cx="2501700" cy="39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3"/>
          </p:nvPr>
        </p:nvSpPr>
        <p:spPr>
          <a:xfrm>
            <a:off x="5950975" y="1857900"/>
            <a:ext cx="2501700" cy="39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556775" y="6344577"/>
            <a:ext cx="548700" cy="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45836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>
            <a:off x="0" y="0"/>
            <a:ext cx="1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8"/>
          <p:cNvSpPr/>
          <p:nvPr/>
        </p:nvSpPr>
        <p:spPr>
          <a:xfrm>
            <a:off x="813273" y="1607788"/>
            <a:ext cx="1533600" cy="1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691200" y="837500"/>
            <a:ext cx="7761600" cy="6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556775" y="6344577"/>
            <a:ext cx="548700" cy="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02669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/>
          <p:nvPr/>
        </p:nvSpPr>
        <p:spPr>
          <a:xfrm>
            <a:off x="-4" y="6720300"/>
            <a:ext cx="9144000" cy="13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4297650" y="6369977"/>
            <a:ext cx="548700" cy="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</a:defRPr>
            </a:lvl1pPr>
            <a:lvl2pPr lvl="1" algn="ctr">
              <a:buNone/>
              <a:defRPr>
                <a:solidFill>
                  <a:srgbClr val="FFFFFF"/>
                </a:solidFill>
              </a:defRPr>
            </a:lvl2pPr>
            <a:lvl3pPr lvl="2" algn="ctr">
              <a:buNone/>
              <a:defRPr>
                <a:solidFill>
                  <a:srgbClr val="FFFFFF"/>
                </a:solidFill>
              </a:defRPr>
            </a:lvl3pPr>
            <a:lvl4pPr lvl="3" algn="ctr">
              <a:buNone/>
              <a:defRPr>
                <a:solidFill>
                  <a:srgbClr val="FFFFFF"/>
                </a:solidFill>
              </a:defRPr>
            </a:lvl4pPr>
            <a:lvl5pPr lvl="4" algn="ctr">
              <a:buNone/>
              <a:defRPr>
                <a:solidFill>
                  <a:srgbClr val="FFFFFF"/>
                </a:solidFill>
              </a:defRPr>
            </a:lvl5pPr>
            <a:lvl6pPr lvl="5" algn="ctr">
              <a:buNone/>
              <a:defRPr>
                <a:solidFill>
                  <a:srgbClr val="FFFFFF"/>
                </a:solidFill>
              </a:defRPr>
            </a:lvl6pPr>
            <a:lvl7pPr lvl="6" algn="ctr">
              <a:buNone/>
              <a:defRPr>
                <a:solidFill>
                  <a:srgbClr val="FFFFFF"/>
                </a:solidFill>
              </a:defRPr>
            </a:lvl7pPr>
            <a:lvl8pPr lvl="7" algn="ctr">
              <a:buNone/>
              <a:defRPr>
                <a:solidFill>
                  <a:srgbClr val="FFFFFF"/>
                </a:solidFill>
              </a:defRPr>
            </a:lvl8pPr>
            <a:lvl9pPr lvl="8" algn="ctr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87786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1A9AC-8E44-5543-B6FA-FC7DCF52B4C6}" type="datetime1">
              <a:rPr lang="en-US"/>
              <a:pPr>
                <a:defRPr/>
              </a:pPr>
              <a:t>3/16/21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#EndPTB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9B471-03B9-2A48-8D5F-03BDC83C2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88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B96E3-32A2-9149-B81F-2BE1C5DE29F5}" type="datetime1">
              <a:rPr lang="en-US"/>
              <a:pPr>
                <a:defRPr/>
              </a:pPr>
              <a:t>3/16/21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#EndPTB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E5085-80DE-CA4F-BE41-91034274B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64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91200" y="837500"/>
            <a:ext cx="7761600" cy="6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1200" y="2014800"/>
            <a:ext cx="7761600" cy="38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▣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□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■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○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■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○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■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75" y="6344577"/>
            <a:ext cx="548700" cy="4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2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802292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4" r:id="rId3"/>
    <p:sldLayoutId id="2147483975" r:id="rId4"/>
    <p:sldLayoutId id="2147483976" r:id="rId5"/>
    <p:sldLayoutId id="2147483977" r:id="rId6"/>
    <p:sldLayoutId id="2147483979" r:id="rId7"/>
    <p:sldLayoutId id="2147483980" r:id="rId8"/>
    <p:sldLayoutId id="2147483981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ctrTitle"/>
          </p:nvPr>
        </p:nvSpPr>
        <p:spPr>
          <a:xfrm>
            <a:off x="609600" y="1524000"/>
            <a:ext cx="7848625" cy="22148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n-US" dirty="0"/>
              <a:t>Path to Translation Science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710C66-9864-3C43-9744-2AAF12A19B31}"/>
              </a:ext>
            </a:extLst>
          </p:cNvPr>
          <p:cNvSpPr txBox="1"/>
          <p:nvPr/>
        </p:nvSpPr>
        <p:spPr>
          <a:xfrm>
            <a:off x="1981200" y="4038599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Obimbo Moses M, </a:t>
            </a:r>
          </a:p>
          <a:p>
            <a:r>
              <a:rPr lang="en-US" dirty="0"/>
              <a:t>Associate Professor</a:t>
            </a:r>
          </a:p>
          <a:p>
            <a:r>
              <a:rPr lang="en-US" dirty="0"/>
              <a:t>Human Anatomy, Obstetrics and Gynecology</a:t>
            </a:r>
          </a:p>
          <a:p>
            <a:r>
              <a:rPr lang="en-US" dirty="0"/>
              <a:t>and Chairman – Human Anatomy, </a:t>
            </a:r>
            <a:r>
              <a:rPr lang="en-US" dirty="0" err="1"/>
              <a:t>UoN</a:t>
            </a:r>
            <a:endParaRPr lang="en-US" dirty="0"/>
          </a:p>
        </p:txBody>
      </p:sp>
      <p:sp>
        <p:nvSpPr>
          <p:cNvPr id="3" name="Double Bracket 2">
            <a:extLst>
              <a:ext uri="{FF2B5EF4-FFF2-40B4-BE49-F238E27FC236}">
                <a16:creationId xmlns:a16="http://schemas.microsoft.com/office/drawing/2014/main" id="{1F6EE441-6B1C-1240-82DB-F90DBC95C3EC}"/>
              </a:ext>
            </a:extLst>
          </p:cNvPr>
          <p:cNvSpPr/>
          <p:nvPr/>
        </p:nvSpPr>
        <p:spPr>
          <a:xfrm>
            <a:off x="1905000" y="4038599"/>
            <a:ext cx="6019800" cy="1200329"/>
          </a:xfrm>
          <a:prstGeom prst="bracketPair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96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2E01D-AA9A-F147-8CF7-CECFDC78A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Role of mentors in my career development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4D4D8-B3D0-EE46-A259-B882A5ED3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200" y="1752600"/>
            <a:ext cx="7761600" cy="4087400"/>
          </a:xfrm>
        </p:spPr>
        <p:txBody>
          <a:bodyPr/>
          <a:lstStyle/>
          <a:p>
            <a:pPr marL="342900" indent="-342900"/>
            <a:r>
              <a:rPr lang="en-US" b="1" dirty="0"/>
              <a:t>Learning new skills and perspectives</a:t>
            </a:r>
          </a:p>
          <a:p>
            <a:pPr marL="342900" indent="-342900"/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342900" indent="-342900"/>
            <a:r>
              <a:rPr lang="en-US" b="1" dirty="0"/>
              <a:t>Building new networks</a:t>
            </a:r>
          </a:p>
          <a:p>
            <a:pPr marL="342900" indent="-342900"/>
            <a:endParaRPr lang="en-US" b="1" dirty="0"/>
          </a:p>
          <a:p>
            <a:pPr marL="342900" indent="-342900"/>
            <a:endParaRPr lang="en-US" b="1" dirty="0"/>
          </a:p>
          <a:p>
            <a:pPr marL="342900" indent="-342900"/>
            <a:r>
              <a:rPr lang="en-US" b="1" dirty="0"/>
              <a:t>Keeping you in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888E1-2D3D-9145-A070-999F270970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00543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76D2-897B-444E-B317-5FF68E8F7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career post fellowships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9B7CD-5A28-9541-B421-46C336DB85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Expansion beyond my placenta work</a:t>
            </a:r>
          </a:p>
          <a:p>
            <a:endParaRPr lang="en-US" dirty="0"/>
          </a:p>
          <a:p>
            <a:pPr lvl="1"/>
            <a:r>
              <a:rPr lang="en-US" dirty="0"/>
              <a:t>Vaginal microbiome/metabolomics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Endometrial biology in recurrent pregnancy loss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Molecular Screening tools for Stillbirth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C312D-161C-DE46-A1D1-7AC8F9162F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74946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92DE33B-F138-734D-95A1-6F79021DE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81" y="3833061"/>
            <a:ext cx="1295928" cy="1301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16857C-2ABB-6D4A-BE27-FE9DDDA1C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21" y="1278499"/>
            <a:ext cx="1295928" cy="12959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D26D3BA-E511-5B40-83CC-75E2229937F9}"/>
              </a:ext>
            </a:extLst>
          </p:cNvPr>
          <p:cNvSpPr txBox="1"/>
          <p:nvPr/>
        </p:nvSpPr>
        <p:spPr>
          <a:xfrm>
            <a:off x="2425722" y="1488214"/>
            <a:ext cx="301080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1350" b="1" dirty="0" err="1">
                <a:latin typeface="Arial" panose="020B0604020202020204" pitchFamily="34" charset="0"/>
                <a:cs typeface="Arial" panose="020B0604020202020204" pitchFamily="34" charset="0"/>
              </a:rPr>
              <a:t>Anzeze</a:t>
            </a: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 – OBGYN</a:t>
            </a:r>
          </a:p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Microbial pattern and histology of smooth chorion in women with PPROM</a:t>
            </a:r>
          </a:p>
          <a:p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AE8E4D-C2DF-EB41-83C5-FDB8977C774A}"/>
              </a:ext>
            </a:extLst>
          </p:cNvPr>
          <p:cNvSpPr txBox="1"/>
          <p:nvPr/>
        </p:nvSpPr>
        <p:spPr>
          <a:xfrm>
            <a:off x="2422567" y="4109136"/>
            <a:ext cx="2890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Ms. </a:t>
            </a:r>
            <a:r>
              <a:rPr lang="en-US" sz="1350" b="1" dirty="0" err="1">
                <a:latin typeface="Arial" panose="020B0604020202020204" pitchFamily="34" charset="0"/>
                <a:cs typeface="Arial" panose="020B0604020202020204" pitchFamily="34" charset="0"/>
              </a:rPr>
              <a:t>Singoei</a:t>
            </a:r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 – MSc student</a:t>
            </a:r>
          </a:p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Characterization of placental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histoarchtecture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and microbiome in patients with malaria in pregnancy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/>
          <a:stretch/>
        </p:blipFill>
        <p:spPr>
          <a:xfrm>
            <a:off x="0" y="847982"/>
            <a:ext cx="624569" cy="5152768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6FF6CC0-DBAA-0849-A4AD-F699AFF88DA9}"/>
              </a:ext>
            </a:extLst>
          </p:cNvPr>
          <p:cNvSpPr txBox="1">
            <a:spLocks/>
          </p:cNvSpPr>
          <p:nvPr/>
        </p:nvSpPr>
        <p:spPr bwMode="auto">
          <a:xfrm>
            <a:off x="5559631" y="1472617"/>
            <a:ext cx="3273102" cy="146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7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translational research capacity in Nairobi</a:t>
            </a:r>
            <a:endParaRPr lang="en-US" altLang="en-US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244447A-A2F4-1649-B0EA-5145DBDD8E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92"/>
          <a:stretch/>
        </p:blipFill>
        <p:spPr>
          <a:xfrm>
            <a:off x="5646077" y="3112458"/>
            <a:ext cx="3225281" cy="2040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7513D9-45F2-614A-B929-A689B209FD9B}"/>
              </a:ext>
            </a:extLst>
          </p:cNvPr>
          <p:cNvSpPr txBox="1"/>
          <p:nvPr/>
        </p:nvSpPr>
        <p:spPr>
          <a:xfrm>
            <a:off x="877181" y="5486400"/>
            <a:ext cx="7885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 more students, Master, PhD and Postdocs working on various aspects of placenta</a:t>
            </a:r>
          </a:p>
        </p:txBody>
      </p:sp>
    </p:spTree>
    <p:extLst>
      <p:ext uri="{BB962C8B-B14F-4D97-AF65-F5344CB8AC3E}">
        <p14:creationId xmlns:p14="http://schemas.microsoft.com/office/powerpoint/2010/main" val="3509369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92AB5-ACFD-8141-9B70-859001F4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3200"/>
            <a:ext cx="7995600" cy="1292000"/>
          </a:xfrm>
        </p:spPr>
        <p:txBody>
          <a:bodyPr/>
          <a:lstStyle/>
          <a:p>
            <a:r>
              <a:rPr lang="en-US" dirty="0"/>
              <a:t>BCT laboratory at the Department of Human Anatomy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44C08-AF2E-3C48-B609-4CEBBE15E7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B8842-806E-164D-8CC0-496C9494BA9E}"/>
              </a:ext>
            </a:extLst>
          </p:cNvPr>
          <p:cNvSpPr txBox="1"/>
          <p:nvPr/>
        </p:nvSpPr>
        <p:spPr>
          <a:xfrm>
            <a:off x="609600" y="1752600"/>
            <a:ext cx="36415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Basic &amp; Translational Research Incubation Laboratory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enhance local capacity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Host international students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Neglected tropical diseases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Infectious diseases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Knowledge exchange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Enhance strong collaborations</a:t>
            </a: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27C27F17-F133-6146-9AC9-7A13799D4510}"/>
              </a:ext>
            </a:extLst>
          </p:cNvPr>
          <p:cNvSpPr/>
          <p:nvPr/>
        </p:nvSpPr>
        <p:spPr>
          <a:xfrm>
            <a:off x="5486400" y="2682359"/>
            <a:ext cx="1905000" cy="19050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A9F40A-F91C-B949-953E-7BD1B8EEC996}"/>
              </a:ext>
            </a:extLst>
          </p:cNvPr>
          <p:cNvSpPr txBox="1"/>
          <p:nvPr/>
        </p:nvSpPr>
        <p:spPr>
          <a:xfrm>
            <a:off x="6124575" y="3435059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0026E0-C123-6E49-BEF9-5CB0FE3D8831}"/>
              </a:ext>
            </a:extLst>
          </p:cNvPr>
          <p:cNvSpPr txBox="1"/>
          <p:nvPr/>
        </p:nvSpPr>
        <p:spPr>
          <a:xfrm>
            <a:off x="5972175" y="172527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Placenta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46920A-4978-9443-9BD1-E4AB6A803480}"/>
              </a:ext>
            </a:extLst>
          </p:cNvPr>
          <p:cNvSpPr txBox="1"/>
          <p:nvPr/>
        </p:nvSpPr>
        <p:spPr>
          <a:xfrm>
            <a:off x="7802104" y="3261241"/>
            <a:ext cx="93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Uterus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822697-B571-2141-940D-401F7AAC95C4}"/>
              </a:ext>
            </a:extLst>
          </p:cNvPr>
          <p:cNvSpPr txBox="1"/>
          <p:nvPr/>
        </p:nvSpPr>
        <p:spPr>
          <a:xfrm>
            <a:off x="6096000" y="49646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Vagina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AF535B-C206-DF45-BEEA-40E4D5E5C942}"/>
              </a:ext>
            </a:extLst>
          </p:cNvPr>
          <p:cNvSpPr txBox="1"/>
          <p:nvPr/>
        </p:nvSpPr>
        <p:spPr>
          <a:xfrm>
            <a:off x="4251119" y="3385066"/>
            <a:ext cx="846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Cervix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9947B665-2D73-9A4D-A33C-8134D51A972A}"/>
              </a:ext>
            </a:extLst>
          </p:cNvPr>
          <p:cNvSpPr/>
          <p:nvPr/>
        </p:nvSpPr>
        <p:spPr>
          <a:xfrm flipH="1">
            <a:off x="6353175" y="2135046"/>
            <a:ext cx="228600" cy="4664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C8215677-71CC-5C49-B7D0-231E33E32150}"/>
              </a:ext>
            </a:extLst>
          </p:cNvPr>
          <p:cNvSpPr/>
          <p:nvPr/>
        </p:nvSpPr>
        <p:spPr>
          <a:xfrm>
            <a:off x="7467600" y="3429000"/>
            <a:ext cx="228600" cy="1407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4117314D-13E0-BD48-8D21-443C7AE95602}"/>
              </a:ext>
            </a:extLst>
          </p:cNvPr>
          <p:cNvSpPr/>
          <p:nvPr/>
        </p:nvSpPr>
        <p:spPr>
          <a:xfrm>
            <a:off x="6391275" y="4665404"/>
            <a:ext cx="152400" cy="31646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AB887A1C-0BE2-D946-BD51-528505D36DAC}"/>
              </a:ext>
            </a:extLst>
          </p:cNvPr>
          <p:cNvSpPr/>
          <p:nvPr/>
        </p:nvSpPr>
        <p:spPr>
          <a:xfrm>
            <a:off x="5097359" y="3569732"/>
            <a:ext cx="31284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15BC99-FEC7-3942-9861-AF8E217931B7}"/>
              </a:ext>
            </a:extLst>
          </p:cNvPr>
          <p:cNvSpPr txBox="1"/>
          <p:nvPr/>
        </p:nvSpPr>
        <p:spPr>
          <a:xfrm>
            <a:off x="3962400" y="5688198"/>
            <a:ext cx="4594375" cy="5232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Focus: Mitigation of adverse pregnancy outcomes; to improve women's health</a:t>
            </a:r>
          </a:p>
        </p:txBody>
      </p:sp>
    </p:spTree>
    <p:extLst>
      <p:ext uri="{BB962C8B-B14F-4D97-AF65-F5344CB8AC3E}">
        <p14:creationId xmlns:p14="http://schemas.microsoft.com/office/powerpoint/2010/main" val="3769575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CEA02-3D92-4744-9F17-50C7443D0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Forging new collaborations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41A4A-52CB-2C40-B0E3-8E624C58EF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0DFC9D-691E-5748-A807-7E82BB17192B}"/>
              </a:ext>
            </a:extLst>
          </p:cNvPr>
          <p:cNvSpPr txBox="1"/>
          <p:nvPr/>
        </p:nvSpPr>
        <p:spPr>
          <a:xfrm>
            <a:off x="533400" y="1828800"/>
            <a:ext cx="4495800" cy="307776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Networking effectively at conferences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Local collaborations – KEMRI – MKU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Intra-university collaborations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Maintaining old 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Connection with industry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C360BB-0D7C-E34E-B1B0-4048C649E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83757"/>
            <a:ext cx="3568700" cy="202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10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B2D52C-9D0F-9B4A-AFBD-2DD87F1F9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kern="1200" dirty="0">
                <a:latin typeface="Cambria"/>
                <a:ea typeface="ＭＳ Ｐゴシック" charset="0"/>
                <a:cs typeface="Arial" panose="020B0604020202020204" pitchFamily="34" charset="0"/>
              </a:rPr>
              <a:t>Writing as a Team</a:t>
            </a:r>
            <a:endParaRPr lang="en-US" sz="2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1DDB1A-F6E7-0640-ACD6-81400942C6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kern="1200" dirty="0">
                <a:solidFill>
                  <a:prstClr val="black"/>
                </a:solidFill>
                <a:latin typeface="Cambria"/>
                <a:ea typeface="ＭＳ Ｐゴシック" charset="0"/>
                <a:cs typeface="Arial" panose="020B0604020202020204" pitchFamily="34" charset="0"/>
              </a:rPr>
              <a:t>Developing a Draft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kern="1200" dirty="0">
              <a:solidFill>
                <a:prstClr val="black"/>
              </a:solidFill>
              <a:latin typeface="Cambria"/>
              <a:ea typeface="ＭＳ Ｐゴシック" charset="0"/>
              <a:cs typeface="Arial" panose="020B0604020202020204" pitchFamily="34" charset="0"/>
            </a:endParaRP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kern="1200" dirty="0">
                <a:solidFill>
                  <a:prstClr val="black"/>
                </a:solidFill>
                <a:latin typeface="Cambria"/>
                <a:ea typeface="ＭＳ Ｐゴシック" charset="0"/>
                <a:cs typeface="Arial" panose="020B0604020202020204" pitchFamily="34" charset="0"/>
              </a:rPr>
              <a:t>Roles and tasks sharing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kern="1200" dirty="0">
              <a:solidFill>
                <a:prstClr val="black"/>
              </a:solidFill>
              <a:latin typeface="Cambria"/>
              <a:ea typeface="ＭＳ Ｐゴシック" charset="0"/>
              <a:cs typeface="Arial" panose="020B0604020202020204" pitchFamily="34" charset="0"/>
            </a:endParaRP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kern="1200" dirty="0">
                <a:solidFill>
                  <a:prstClr val="black"/>
                </a:solidFill>
                <a:latin typeface="Cambria"/>
                <a:ea typeface="ＭＳ Ｐゴシック" charset="0"/>
                <a:cs typeface="Arial" panose="020B0604020202020204" pitchFamily="34" charset="0"/>
              </a:rPr>
              <a:t>Sharing lead/senior  authorship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kern="1200" dirty="0">
              <a:solidFill>
                <a:prstClr val="black"/>
              </a:solidFill>
              <a:latin typeface="Cambria"/>
              <a:ea typeface="ＭＳ Ｐゴシック" charset="0"/>
              <a:cs typeface="Arial" panose="020B0604020202020204" pitchFamily="34" charset="0"/>
            </a:endParaRP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kern="1200" dirty="0">
              <a:solidFill>
                <a:prstClr val="black"/>
              </a:solidFill>
              <a:latin typeface="Cambria"/>
              <a:ea typeface="ＭＳ Ｐゴシック" charset="0"/>
              <a:cs typeface="Arial" panose="020B0604020202020204" pitchFamily="34" charset="0"/>
            </a:endParaRP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kern="1200" dirty="0">
              <a:solidFill>
                <a:prstClr val="black"/>
              </a:solidFill>
              <a:latin typeface="Cambria"/>
              <a:ea typeface="ＭＳ Ｐゴシック" charset="0"/>
              <a:cs typeface="Arial" panose="020B0604020202020204" pitchFamily="34" charset="0"/>
            </a:endParaRP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kern="1200" dirty="0">
                <a:solidFill>
                  <a:prstClr val="black"/>
                </a:solidFill>
                <a:latin typeface="Cambria"/>
                <a:ea typeface="ＭＳ Ｐゴシック" charset="0"/>
                <a:cs typeface="Arial" panose="020B0604020202020204" pitchFamily="34" charset="0"/>
              </a:rPr>
              <a:t> </a:t>
            </a:r>
          </a:p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kern="1200" dirty="0">
              <a:solidFill>
                <a:prstClr val="black"/>
              </a:solidFill>
              <a:latin typeface="Cambria"/>
              <a:ea typeface="ＭＳ Ｐゴシック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E30CEA-7BDE-0C48-A8D1-F4A5111EF26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85500" y="1857900"/>
            <a:ext cx="3767400" cy="12663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/>
          <a:lstStyle/>
          <a:p>
            <a:r>
              <a:rPr lang="en-US" dirty="0"/>
              <a:t>Collaborative writing increases productivity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8B6D0-6606-5F4C-A7EE-942C4BA9EB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28379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C6D2A-B148-7340-827D-EA26241AF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Securing New grants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8ED538-638C-864B-88E9-3232FC8D49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on the look out for new calls</a:t>
            </a:r>
          </a:p>
          <a:p>
            <a:endParaRPr lang="en-US" dirty="0"/>
          </a:p>
          <a:p>
            <a:r>
              <a:rPr lang="en-US" dirty="0"/>
              <a:t>Carefully read the instructions and eligibility</a:t>
            </a:r>
          </a:p>
          <a:p>
            <a:endParaRPr lang="en-US" dirty="0"/>
          </a:p>
          <a:p>
            <a:r>
              <a:rPr lang="en-US" dirty="0"/>
              <a:t>Look at the calendar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61C726-04CF-EB45-B252-EF0C5B4DDA7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85400" y="3131850"/>
            <a:ext cx="3767400" cy="13425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Your proposal is rejected? Should you give up/not?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2B1649-805A-CE4B-B6FC-71F7818C3A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56056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49C380-9778-EB4C-9429-7E87713490D6}"/>
              </a:ext>
            </a:extLst>
          </p:cNvPr>
          <p:cNvSpPr txBox="1"/>
          <p:nvPr/>
        </p:nvSpPr>
        <p:spPr>
          <a:xfrm>
            <a:off x="805529" y="2514599"/>
            <a:ext cx="5214272" cy="297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My family, friends and colleagues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Our patients and research assistants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University of Nairobi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da-DK" sz="1650" dirty="0">
                <a:latin typeface="Arial" panose="020B0604020202020204" pitchFamily="34" charset="0"/>
                <a:cs typeface="Arial" panose="020B0604020202020204" pitchFamily="34" charset="0"/>
              </a:rPr>
              <a:t>Kenya Aids Vaccine Initiative (KAVI)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da-DK" sz="1650" dirty="0">
                <a:latin typeface="Arial" panose="020B0604020202020204" pitchFamily="34" charset="0"/>
                <a:cs typeface="Arial" panose="020B0604020202020204" pitchFamily="34" charset="0"/>
              </a:rPr>
              <a:t>Prof. Julius Ogeng’o, Prof. Gichangi P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da-DK" sz="1650" dirty="0">
                <a:latin typeface="Arial" panose="020B0604020202020204" pitchFamily="34" charset="0"/>
                <a:cs typeface="Arial" panose="020B0604020202020204" pitchFamily="34" charset="0"/>
              </a:rPr>
              <a:t>Prof. Elizabeth </a:t>
            </a:r>
            <a:r>
              <a:rPr lang="da-DK" sz="1650" dirty="0" err="1">
                <a:latin typeface="Arial" panose="020B0604020202020204" pitchFamily="34" charset="0"/>
                <a:cs typeface="Arial" panose="020B0604020202020204" pitchFamily="34" charset="0"/>
              </a:rPr>
              <a:t>Bukusi</a:t>
            </a:r>
            <a:endParaRPr lang="da-DK" sz="16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Susan Fisher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Craig Cohen</a:t>
            </a:r>
          </a:p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758" y="1001803"/>
            <a:ext cx="5150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Acknowledgements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7462" r="25834"/>
          <a:stretch/>
        </p:blipFill>
        <p:spPr>
          <a:xfrm>
            <a:off x="7650892" y="1001802"/>
            <a:ext cx="1094363" cy="11001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184" y="1095933"/>
            <a:ext cx="1777578" cy="91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31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6A7A70-25AB-B142-88A5-F1581A752B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DF66AF-68BA-9645-8CAD-36CFFFCCB309}"/>
              </a:ext>
            </a:extLst>
          </p:cNvPr>
          <p:cNvSpPr txBox="1"/>
          <p:nvPr/>
        </p:nvSpPr>
        <p:spPr>
          <a:xfrm>
            <a:off x="1447800" y="2438400"/>
            <a:ext cx="4953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45486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title"/>
          </p:nvPr>
        </p:nvSpPr>
        <p:spPr>
          <a:xfrm>
            <a:off x="609600" y="152400"/>
            <a:ext cx="7842422" cy="72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4800" dirty="0"/>
              <a:t>Introduction</a:t>
            </a:r>
            <a:endParaRPr sz="4800" dirty="0"/>
          </a:p>
        </p:txBody>
      </p:sp>
      <p:sp>
        <p:nvSpPr>
          <p:cNvPr id="68" name="Google Shape;68;p12"/>
          <p:cNvSpPr txBox="1"/>
          <p:nvPr/>
        </p:nvSpPr>
        <p:spPr>
          <a:xfrm>
            <a:off x="533400" y="1828800"/>
            <a:ext cx="40386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ea typeface="ＭＳ Ｐゴシック" panose="020B0600070205080204" pitchFamily="34" charset="-128"/>
                <a:cs typeface="Arial" panose="020B0604020202020204" pitchFamily="34" charset="0"/>
              </a:rPr>
              <a:t>2006 completed medical school.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2009 completed MSc in Human Anatomy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rgbClr val="000000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2013 Completed PhD in Human Anatomy</a:t>
            </a:r>
          </a:p>
          <a:p>
            <a:pPr defTabSz="914400">
              <a:spcBef>
                <a:spcPts val="600"/>
              </a:spcBef>
              <a:buClr>
                <a:srgbClr val="454F5B"/>
              </a:buClr>
              <a:buSzPts val="1100"/>
            </a:pPr>
            <a:endParaRPr sz="1200" kern="0" dirty="0">
              <a:solidFill>
                <a:srgbClr val="454F5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defTabSz="914400">
              <a:spcBef>
                <a:spcPts val="600"/>
              </a:spcBef>
              <a:buClr>
                <a:srgbClr val="000000"/>
              </a:buClr>
            </a:pPr>
            <a:endParaRPr sz="1200" kern="0" dirty="0">
              <a:solidFill>
                <a:srgbClr val="454F5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69;p12"/>
          <p:cNvSpPr txBox="1"/>
          <p:nvPr/>
        </p:nvSpPr>
        <p:spPr>
          <a:xfrm>
            <a:off x="4857053" y="1828800"/>
            <a:ext cx="38295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2014 - University of Nairobi STD/HIV/SRH Collaborative Research Group meeting at the Mayfair, Nairobi</a:t>
            </a:r>
          </a:p>
          <a:p>
            <a:pPr defTabSz="914400">
              <a:spcBef>
                <a:spcPts val="600"/>
              </a:spcBef>
              <a:buClr>
                <a:srgbClr val="000000"/>
              </a:buClr>
            </a:pPr>
            <a:endParaRPr sz="1200" kern="0" dirty="0">
              <a:solidFill>
                <a:srgbClr val="454F5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Google Shape;71;p12"/>
          <p:cNvSpPr txBox="1">
            <a:spLocks noGrp="1"/>
          </p:cNvSpPr>
          <p:nvPr>
            <p:ph type="sldNum" idx="12"/>
          </p:nvPr>
        </p:nvSpPr>
        <p:spPr>
          <a:xfrm>
            <a:off x="8556775" y="561568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4ECDC4"/>
                </a:solidFill>
              </a:rPr>
              <a:pPr defTabSz="914400">
                <a:buClr>
                  <a:srgbClr val="000000"/>
                </a:buClr>
              </a:pPr>
              <a:t>2</a:t>
            </a:fld>
            <a:endParaRPr kern="0">
              <a:solidFill>
                <a:srgbClr val="4ECDC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A289BE-D103-7C41-AD7D-4A359B16D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778" y="3822700"/>
            <a:ext cx="3053221" cy="2606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61DE97-6415-F741-A128-FA64D5005C5C}"/>
              </a:ext>
            </a:extLst>
          </p:cNvPr>
          <p:cNvSpPr txBox="1"/>
          <p:nvPr/>
        </p:nvSpPr>
        <p:spPr>
          <a:xfrm>
            <a:off x="685800" y="586740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Work focused on uterine vascular Biology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0D9DC0C-290A-6F4F-B0A6-1F2248016F4B}"/>
              </a:ext>
            </a:extLst>
          </p:cNvPr>
          <p:cNvSpPr/>
          <p:nvPr/>
        </p:nvSpPr>
        <p:spPr>
          <a:xfrm>
            <a:off x="297538" y="6002371"/>
            <a:ext cx="304800" cy="951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7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7761600" cy="96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altLang="en-US" sz="3200" dirty="0">
                <a:ea typeface="ＭＳ Ｐゴシック" panose="020B0600070205080204" pitchFamily="34" charset="-128"/>
                <a:cs typeface="Arial" panose="020B0604020202020204" pitchFamily="34" charset="0"/>
              </a:rPr>
              <a:t>Highlights</a:t>
            </a:r>
            <a:endParaRPr dirty="0"/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609600" y="1752599"/>
            <a:ext cx="7843200" cy="34290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US" altLang="en-US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Master of Medicine in Obstetrics and Gynecology</a:t>
            </a:r>
          </a:p>
          <a:p>
            <a:pPr lvl="1" algn="just"/>
            <a:r>
              <a:rPr lang="en-US" altLang="en-US" sz="2200" dirty="0">
                <a:ea typeface="ＭＳ Ｐゴシック" panose="020B0600070205080204" pitchFamily="34" charset="-128"/>
                <a:cs typeface="Arial" panose="020B0604020202020204" pitchFamily="34" charset="0"/>
              </a:rPr>
              <a:t>International Mentored Scientist Award Program in HIV/AIDS – 2015</a:t>
            </a:r>
          </a:p>
          <a:p>
            <a:pPr lvl="1" algn="just"/>
            <a:endParaRPr lang="en-US" altLang="en-US" sz="2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 algn="just"/>
            <a:r>
              <a:rPr lang="en-US" altLang="en-US" sz="2200" dirty="0">
                <a:ea typeface="ＭＳ Ｐゴシック" panose="020B0600070205080204" pitchFamily="34" charset="-128"/>
                <a:cs typeface="Arial" panose="020B0604020202020204" pitchFamily="34" charset="0"/>
              </a:rPr>
              <a:t>Spent time at Fishers Lab </a:t>
            </a:r>
          </a:p>
          <a:p>
            <a:pPr lvl="1" algn="just"/>
            <a:endParaRPr lang="en-US" altLang="en-US" sz="2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2" algn="just"/>
            <a:r>
              <a:rPr lang="en-US" altLang="en-US" sz="2200" dirty="0">
                <a:ea typeface="ＭＳ Ｐゴシック" panose="020B0600070205080204" pitchFamily="34" charset="-128"/>
                <a:cs typeface="Arial" panose="020B0604020202020204" pitchFamily="34" charset="0"/>
              </a:rPr>
              <a:t>Learning advanced biological techniques</a:t>
            </a:r>
          </a:p>
          <a:p>
            <a:pPr lvl="1" algn="just"/>
            <a:endParaRPr lang="en-US" altLang="en-US" sz="2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 algn="just"/>
            <a:endParaRPr lang="en-US" altLang="en-US" sz="2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 algn="just"/>
            <a:endParaRPr lang="en-US" altLang="en-US" sz="22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1" name="Google Shape;101;p16"/>
          <p:cNvSpPr txBox="1">
            <a:spLocks noGrp="1"/>
          </p:cNvSpPr>
          <p:nvPr>
            <p:ph type="sldNum" idx="12"/>
          </p:nvPr>
        </p:nvSpPr>
        <p:spPr>
          <a:xfrm>
            <a:off x="8556775" y="5615683"/>
            <a:ext cx="548700" cy="3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34A7C4-3AC4-6546-970F-6C06780AA3D6}"/>
              </a:ext>
            </a:extLst>
          </p:cNvPr>
          <p:cNvSpPr txBox="1"/>
          <p:nvPr/>
        </p:nvSpPr>
        <p:spPr>
          <a:xfrm>
            <a:off x="1828800" y="5775641"/>
            <a:ext cx="594360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Bridge the gap between research and clinical practice</a:t>
            </a:r>
          </a:p>
        </p:txBody>
      </p:sp>
    </p:spTree>
    <p:extLst>
      <p:ext uri="{BB962C8B-B14F-4D97-AF65-F5344CB8AC3E}">
        <p14:creationId xmlns:p14="http://schemas.microsoft.com/office/powerpoint/2010/main" val="4143585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35851-C58E-C842-838B-A4A9605E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00" y="203200"/>
            <a:ext cx="7761600" cy="1083854"/>
          </a:xfrm>
        </p:spPr>
        <p:txBody>
          <a:bodyPr/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Glocal fellowship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EF3B0-855B-A94E-8679-DFE3B56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200" y="1613434"/>
            <a:ext cx="6547800" cy="29191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dirty="0"/>
              <a:t>Orientation at Bethesda – inspired by world renowned scientists</a:t>
            </a:r>
          </a:p>
          <a:p>
            <a:pPr eaLnBrk="1" hangingPunct="1">
              <a:lnSpc>
                <a:spcPct val="150000"/>
              </a:lnSpc>
            </a:pPr>
            <a:endParaRPr lang="en-US" altLang="en-US" baseline="30000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dirty="0"/>
              <a:t>Concepts of research taken for granted clarified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4108C-06DE-D74F-AB1F-AE7B3077B4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ED05F6-0746-E440-9611-A2CB0875BC21}"/>
              </a:ext>
            </a:extLst>
          </p:cNvPr>
          <p:cNvSpPr txBox="1"/>
          <p:nvPr/>
        </p:nvSpPr>
        <p:spPr>
          <a:xfrm>
            <a:off x="1905000" y="5052480"/>
            <a:ext cx="5835478" cy="102188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400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GloCal</a:t>
            </a:r>
            <a:r>
              <a:rPr lang="en-US" altLang="en-US" sz="1400" dirty="0">
                <a:ea typeface="ＭＳ Ｐゴシック" panose="020B0600070205080204" pitchFamily="34" charset="-128"/>
                <a:cs typeface="Arial" panose="020B0604020202020204" pitchFamily="34" charset="0"/>
              </a:rPr>
              <a:t> Health Fellowship provides aspiring global health researchers with outstanding interdisciplinary education and training in innovative research designed to improve health for populations around the world</a:t>
            </a:r>
          </a:p>
        </p:txBody>
      </p:sp>
      <p:sp>
        <p:nvSpPr>
          <p:cNvPr id="7" name="Double Bracket 6">
            <a:extLst>
              <a:ext uri="{FF2B5EF4-FFF2-40B4-BE49-F238E27FC236}">
                <a16:creationId xmlns:a16="http://schemas.microsoft.com/office/drawing/2014/main" id="{80D219BD-7302-8049-ABA0-9EF8D0FFE9BA}"/>
              </a:ext>
            </a:extLst>
          </p:cNvPr>
          <p:cNvSpPr/>
          <p:nvPr/>
        </p:nvSpPr>
        <p:spPr>
          <a:xfrm>
            <a:off x="1905000" y="4906811"/>
            <a:ext cx="5835478" cy="1313223"/>
          </a:xfrm>
          <a:prstGeom prst="bracketPair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1FC1027C-34CD-6A44-914C-D1B6FE452A8D}"/>
              </a:ext>
            </a:extLst>
          </p:cNvPr>
          <p:cNvSpPr/>
          <p:nvPr/>
        </p:nvSpPr>
        <p:spPr>
          <a:xfrm>
            <a:off x="609600" y="5371359"/>
            <a:ext cx="838200" cy="2884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00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D6B46-567D-3F4E-BA38-E0C76F978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00" y="203200"/>
            <a:ext cx="7761600" cy="1016000"/>
          </a:xfrm>
        </p:spPr>
        <p:txBody>
          <a:bodyPr/>
          <a:lstStyle/>
          <a:p>
            <a:r>
              <a:rPr lang="en-US" dirty="0"/>
              <a:t>Preterm Birth Initiative fellowship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C92D0-39A1-7045-B17F-930820AE0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200" y="2002698"/>
            <a:ext cx="7761600" cy="3837301"/>
          </a:xfrm>
        </p:spPr>
        <p:txBody>
          <a:bodyPr/>
          <a:lstStyle/>
          <a:p>
            <a:r>
              <a:rPr lang="en-US" dirty="0"/>
              <a:t>To strengthen and add skills in scientific techniques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Manuscript development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Presentation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B8A62-4786-5340-AB65-52AABE92EA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8209C1-DCDF-C342-A7D0-8DF129917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9050"/>
            <a:ext cx="1357706" cy="1799499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554190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FF6CC0-DBAA-0849-A4AD-F699AFF88DA9}"/>
              </a:ext>
            </a:extLst>
          </p:cNvPr>
          <p:cNvSpPr txBox="1">
            <a:spLocks/>
          </p:cNvSpPr>
          <p:nvPr/>
        </p:nvSpPr>
        <p:spPr bwMode="auto">
          <a:xfrm>
            <a:off x="1421780" y="3855277"/>
            <a:ext cx="6851427" cy="146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marL="0" indent="0" algn="ctr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7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HIV and use of ART</a:t>
            </a:r>
            <a:r>
              <a:rPr lang="en-US" altLang="en-US" sz="2700" b="1" baseline="30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independently associated with adverse obstetric outcomes, including preterm birth</a:t>
            </a:r>
            <a:endParaRPr lang="en-US" altLang="en-US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36B642A-A663-FE46-9125-9CCDCA32F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35" y="5754425"/>
            <a:ext cx="837751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defRPr/>
            </a:pPr>
            <a:r>
              <a:rPr lang="en-US" altLang="en-US" sz="1050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Gagnon et al., 2016; </a:t>
            </a:r>
            <a:r>
              <a:rPr lang="en-US" altLang="en-US" sz="1050" dirty="0" err="1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Uthman</a:t>
            </a:r>
            <a:r>
              <a:rPr lang="en-US" altLang="en-US" sz="1050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et al., 2017; </a:t>
            </a:r>
            <a:r>
              <a:rPr lang="en-US" altLang="en-US" sz="1050" dirty="0" err="1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Ategeka</a:t>
            </a:r>
            <a:r>
              <a:rPr lang="en-US" altLang="en-US" sz="1050" dirty="0">
                <a:solidFill>
                  <a:srgbClr val="0000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et al., 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053751-4738-624A-86FA-229426E01B01}"/>
              </a:ext>
            </a:extLst>
          </p:cNvPr>
          <p:cNvSpPr txBox="1"/>
          <p:nvPr/>
        </p:nvSpPr>
        <p:spPr>
          <a:xfrm>
            <a:off x="2590105" y="2136172"/>
            <a:ext cx="42291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In Kenya: </a:t>
            </a:r>
          </a:p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1.6 million </a:t>
            </a:r>
          </a:p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910,000 HIV+ women (57%)</a:t>
            </a:r>
          </a:p>
          <a:p>
            <a:pPr algn="ctr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76% are on ART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/>
          <a:stretch/>
        </p:blipFill>
        <p:spPr>
          <a:xfrm>
            <a:off x="0" y="857250"/>
            <a:ext cx="624569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21781" y="1304370"/>
            <a:ext cx="77222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36.9 million people are living with HIV globally</a:t>
            </a:r>
          </a:p>
        </p:txBody>
      </p:sp>
    </p:spTree>
    <p:extLst>
      <p:ext uri="{BB962C8B-B14F-4D97-AF65-F5344CB8AC3E}">
        <p14:creationId xmlns:p14="http://schemas.microsoft.com/office/powerpoint/2010/main" val="36075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2924080-37BE-F14D-9FD3-46863FDD13BA}"/>
              </a:ext>
            </a:extLst>
          </p:cNvPr>
          <p:cNvSpPr txBox="1"/>
          <p:nvPr/>
        </p:nvSpPr>
        <p:spPr>
          <a:xfrm>
            <a:off x="6413500" y="2422604"/>
            <a:ext cx="2578100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5504" indent="-215504">
              <a:buFont typeface="Arial" panose="020B0604020202020204" pitchFamily="34" charset="0"/>
              <a:buChar char="•"/>
            </a:pPr>
            <a:r>
              <a:rPr lang="en-US" sz="2100" dirty="0"/>
              <a:t>Does HIV with ART cause placental damage?</a:t>
            </a:r>
          </a:p>
          <a:p>
            <a:pPr marL="215504" indent="-215504"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215504" indent="-215504">
              <a:buFont typeface="Arial" panose="020B0604020202020204" pitchFamily="34" charset="0"/>
              <a:buChar char="•"/>
            </a:pPr>
            <a:r>
              <a:rPr lang="en-US" sz="2100" dirty="0"/>
              <a:t>Do these changes increase the risk of prematurity?</a:t>
            </a:r>
            <a:endParaRPr lang="en-US" altLang="en-US" sz="21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>
              <a:solidFill>
                <a:schemeClr val="accent5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/>
          <a:stretch/>
        </p:blipFill>
        <p:spPr>
          <a:xfrm>
            <a:off x="0" y="857250"/>
            <a:ext cx="624569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5175250"/>
            <a:ext cx="54990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Fetal-maternal interaction at the placental during normal pregnancy.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94" y="1644650"/>
            <a:ext cx="2884308" cy="3433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9148" y="1644650"/>
            <a:ext cx="2208367" cy="34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49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432A3A-9854-AD4A-BE65-1F1BD0832C87}"/>
              </a:ext>
            </a:extLst>
          </p:cNvPr>
          <p:cNvSpPr txBox="1"/>
          <p:nvPr/>
        </p:nvSpPr>
        <p:spPr>
          <a:xfrm>
            <a:off x="5471589" y="1590650"/>
            <a:ext cx="319799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Scanning Electron Microscopy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Transmission Electron Microscopy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Immunofluorescence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Multiplex cytokine analysis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EAD8F9-EA56-844B-A4DF-063AC8F0F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23" y="3471363"/>
            <a:ext cx="2494061" cy="1873831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1A4AE24F-5A2F-AC48-B9CB-21174C3244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4"/>
          <a:stretch/>
        </p:blipFill>
        <p:spPr bwMode="auto">
          <a:xfrm>
            <a:off x="3935319" y="3487723"/>
            <a:ext cx="1536271" cy="184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E160DB-E569-394B-AD9E-CF434DEB92CA}"/>
              </a:ext>
            </a:extLst>
          </p:cNvPr>
          <p:cNvSpPr txBox="1"/>
          <p:nvPr/>
        </p:nvSpPr>
        <p:spPr>
          <a:xfrm>
            <a:off x="3935318" y="5392657"/>
            <a:ext cx="16536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Fisher Lab, UCSF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F2AA97-87E9-EC42-9426-8A47AABA7A83}"/>
              </a:ext>
            </a:extLst>
          </p:cNvPr>
          <p:cNvSpPr txBox="1"/>
          <p:nvPr/>
        </p:nvSpPr>
        <p:spPr>
          <a:xfrm>
            <a:off x="940264" y="5392657"/>
            <a:ext cx="25242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CAF, Stellenbosch University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72EF63-4532-7848-8725-084FF82DB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423" y="3487723"/>
            <a:ext cx="2476133" cy="18738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E8E138-83A1-8248-B5B6-695185EF8232}"/>
              </a:ext>
            </a:extLst>
          </p:cNvPr>
          <p:cNvSpPr txBox="1"/>
          <p:nvPr/>
        </p:nvSpPr>
        <p:spPr>
          <a:xfrm>
            <a:off x="5942424" y="5392657"/>
            <a:ext cx="24761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KAVI, University of Nairobi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B05BE2-0EA1-A84C-91B9-3504B11A2968}"/>
              </a:ext>
            </a:extLst>
          </p:cNvPr>
          <p:cNvSpPr txBox="1"/>
          <p:nvPr/>
        </p:nvSpPr>
        <p:spPr>
          <a:xfrm>
            <a:off x="860932" y="1590650"/>
            <a:ext cx="390122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Gross anatomical observations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Light microscopy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Stereology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Morphometry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Immunohistochemistry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/>
          <a:stretch/>
        </p:blipFill>
        <p:spPr>
          <a:xfrm>
            <a:off x="-24332" y="857250"/>
            <a:ext cx="624569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6729FB-2D78-5349-AF88-6C0FB41D5616}"/>
              </a:ext>
            </a:extLst>
          </p:cNvPr>
          <p:cNvSpPr txBox="1"/>
          <p:nvPr/>
        </p:nvSpPr>
        <p:spPr>
          <a:xfrm>
            <a:off x="791061" y="1164181"/>
            <a:ext cx="448970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b="1" i="1" dirty="0">
                <a:latin typeface="Arial" panose="020B0604020202020204" pitchFamily="34" charset="0"/>
                <a:cs typeface="Arial" panose="020B0604020202020204" pitchFamily="34" charset="0"/>
              </a:rPr>
              <a:t>Methodology applied</a:t>
            </a:r>
          </a:p>
        </p:txBody>
      </p:sp>
    </p:spTree>
    <p:extLst>
      <p:ext uri="{BB962C8B-B14F-4D97-AF65-F5344CB8AC3E}">
        <p14:creationId xmlns:p14="http://schemas.microsoft.com/office/powerpoint/2010/main" val="3381403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eft-Right Arrow 13"/>
          <p:cNvSpPr/>
          <p:nvPr/>
        </p:nvSpPr>
        <p:spPr>
          <a:xfrm>
            <a:off x="3548557" y="2057243"/>
            <a:ext cx="1982534" cy="670077"/>
          </a:xfrm>
          <a:prstGeom prst="leftRightArrow">
            <a:avLst/>
          </a:prstGeom>
          <a:solidFill>
            <a:srgbClr val="716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5A4ABA-2153-5748-8302-B5AC324C3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76" r="8399"/>
          <a:stretch/>
        </p:blipFill>
        <p:spPr>
          <a:xfrm flipH="1">
            <a:off x="5732253" y="1222343"/>
            <a:ext cx="2574985" cy="20801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/>
          <a:stretch/>
        </p:blipFill>
        <p:spPr>
          <a:xfrm>
            <a:off x="0" y="857250"/>
            <a:ext cx="624569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16B597-D074-E64A-B526-D89AACF51316}"/>
              </a:ext>
            </a:extLst>
          </p:cNvPr>
          <p:cNvSpPr txBox="1"/>
          <p:nvPr/>
        </p:nvSpPr>
        <p:spPr>
          <a:xfrm>
            <a:off x="1350298" y="3422751"/>
            <a:ext cx="2935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Medical degree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Master of Science and PhD in Anatomy at the University of Nairobi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Uterine vascular biology  in humans and domestic pig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6655B-4D31-D340-BC7B-EA0288926B74}"/>
              </a:ext>
            </a:extLst>
          </p:cNvPr>
          <p:cNvSpPr txBox="1"/>
          <p:nvPr/>
        </p:nvSpPr>
        <p:spPr>
          <a:xfrm>
            <a:off x="5460521" y="3391952"/>
            <a:ext cx="32617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Residency – Obstetrics and Gynecology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International Mentored Scientist Award – RAP UCSF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Fogarty Global Health Fellow - </a:t>
            </a:r>
            <a:r>
              <a:rPr lang="en-US" dirty="0" err="1"/>
              <a:t>GloCal</a:t>
            </a: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Preterm Birth Initiative Fellow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F95CF-310F-F843-9F61-F3B7F3219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94" y="1222343"/>
            <a:ext cx="1992202" cy="20801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74628" y="2249553"/>
            <a:ext cx="15224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MENTORSHIP</a:t>
            </a:r>
          </a:p>
        </p:txBody>
      </p:sp>
    </p:spTree>
    <p:extLst>
      <p:ext uri="{BB962C8B-B14F-4D97-AF65-F5344CB8AC3E}">
        <p14:creationId xmlns:p14="http://schemas.microsoft.com/office/powerpoint/2010/main" val="98274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/>
      <p:bldP spid="4" grpId="0"/>
    </p:bldLst>
  </p:timing>
</p:sld>
</file>

<file path=ppt/theme/theme1.xml><?xml version="1.0" encoding="utf-8"?>
<a:theme xmlns:a="http://schemas.openxmlformats.org/drawingml/2006/main" name="Desdemona template">
  <a:themeElements>
    <a:clrScheme name="Custom 347">
      <a:dk1>
        <a:srgbClr val="454F5B"/>
      </a:dk1>
      <a:lt1>
        <a:srgbClr val="FFFFFF"/>
      </a:lt1>
      <a:dk2>
        <a:srgbClr val="89929B"/>
      </a:dk2>
      <a:lt2>
        <a:srgbClr val="EFF1F3"/>
      </a:lt2>
      <a:accent1>
        <a:srgbClr val="4ECDC4"/>
      </a:accent1>
      <a:accent2>
        <a:srgbClr val="C7F464"/>
      </a:accent2>
      <a:accent3>
        <a:srgbClr val="454F5B"/>
      </a:accent3>
      <a:accent4>
        <a:srgbClr val="738498"/>
      </a:accent4>
      <a:accent5>
        <a:srgbClr val="A6B5C7"/>
      </a:accent5>
      <a:accent6>
        <a:srgbClr val="D4DAE0"/>
      </a:accent6>
      <a:hlink>
        <a:srgbClr val="454F5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23829</TotalTime>
  <Words>603</Words>
  <Application>Microsoft Macintosh PowerPoint</Application>
  <PresentationFormat>On-screen Show (4:3)</PresentationFormat>
  <Paragraphs>157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Cambria</vt:lpstr>
      <vt:lpstr>Montserrat</vt:lpstr>
      <vt:lpstr>Desdemona template</vt:lpstr>
      <vt:lpstr>Path to Translation Science</vt:lpstr>
      <vt:lpstr>Introduction</vt:lpstr>
      <vt:lpstr>Highlights</vt:lpstr>
      <vt:lpstr>Glocal fellowship</vt:lpstr>
      <vt:lpstr>Preterm Birth Initiative fellowship</vt:lpstr>
      <vt:lpstr>PowerPoint Presentation</vt:lpstr>
      <vt:lpstr>PowerPoint Presentation</vt:lpstr>
      <vt:lpstr>PowerPoint Presentation</vt:lpstr>
      <vt:lpstr>PowerPoint Presentation</vt:lpstr>
      <vt:lpstr>Role of mentors in my career development</vt:lpstr>
      <vt:lpstr>My career post fellowships</vt:lpstr>
      <vt:lpstr>PowerPoint Presentation</vt:lpstr>
      <vt:lpstr>BCT laboratory at the Department of Human Anatomy</vt:lpstr>
      <vt:lpstr>Forging new collaborations</vt:lpstr>
      <vt:lpstr>Writing as a Team</vt:lpstr>
      <vt:lpstr>Securing New grants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Gaps and conributing fators to the high still birth rate at Kenyatta National hospital</dc:title>
  <dc:creator>George</dc:creator>
  <cp:lastModifiedBy>Le, Hieu</cp:lastModifiedBy>
  <cp:revision>751</cp:revision>
  <dcterms:created xsi:type="dcterms:W3CDTF">2016-06-30T07:15:53Z</dcterms:created>
  <dcterms:modified xsi:type="dcterms:W3CDTF">2021-03-17T03:40:05Z</dcterms:modified>
</cp:coreProperties>
</file>